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334" r:id="rId2"/>
    <p:sldId id="289" r:id="rId3"/>
    <p:sldId id="299" r:id="rId4"/>
    <p:sldId id="290" r:id="rId5"/>
    <p:sldId id="300" r:id="rId6"/>
    <p:sldId id="335" r:id="rId7"/>
    <p:sldId id="336" r:id="rId8"/>
    <p:sldId id="322" r:id="rId9"/>
    <p:sldId id="337" r:id="rId10"/>
    <p:sldId id="321" r:id="rId11"/>
    <p:sldId id="327" r:id="rId12"/>
    <p:sldId id="328" r:id="rId13"/>
    <p:sldId id="330" r:id="rId14"/>
    <p:sldId id="270" r:id="rId15"/>
    <p:sldId id="332" r:id="rId16"/>
    <p:sldId id="302" r:id="rId17"/>
    <p:sldId id="304" r:id="rId18"/>
    <p:sldId id="318" r:id="rId19"/>
    <p:sldId id="307" r:id="rId20"/>
    <p:sldId id="308" r:id="rId21"/>
    <p:sldId id="317" r:id="rId22"/>
    <p:sldId id="295" r:id="rId23"/>
    <p:sldId id="319" r:id="rId24"/>
    <p:sldId id="314" r:id="rId25"/>
    <p:sldId id="276" r:id="rId26"/>
    <p:sldId id="273" r:id="rId27"/>
    <p:sldId id="274" r:id="rId28"/>
    <p:sldId id="278" r:id="rId29"/>
    <p:sldId id="297" r:id="rId30"/>
    <p:sldId id="298" r:id="rId31"/>
    <p:sldId id="275" r:id="rId32"/>
    <p:sldId id="277" r:id="rId33"/>
    <p:sldId id="296" r:id="rId34"/>
    <p:sldId id="338" r:id="rId35"/>
    <p:sldId id="339" r:id="rId36"/>
    <p:sldId id="34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7" d="100"/>
          <a:sy n="107" d="100"/>
        </p:scale>
        <p:origin x="-1014" y="-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68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737C1-B3E0-4FB5-94CF-BEAA464FE478}" type="datetimeFigureOut">
              <a:rPr lang="en-US" smtClean="0"/>
              <a:pPr/>
              <a:t>2/5/2019</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AC6C-93FB-4E20-B85F-FA63B0C32D61}" type="slidenum">
              <a:rPr lang="en-US" smtClean="0"/>
              <a:pPr/>
              <a:t>‹nr.›</a:t>
            </a:fld>
            <a:endParaRPr lang="en-US"/>
          </a:p>
        </p:txBody>
      </p:sp>
    </p:spTree>
    <p:extLst>
      <p:ext uri="{BB962C8B-B14F-4D97-AF65-F5344CB8AC3E}">
        <p14:creationId xmlns:p14="http://schemas.microsoft.com/office/powerpoint/2010/main" val="95774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dirty="0"/>
              <a:t>http://gs.statcounter.com/#social_media-ww-monthly-200912-201011</a:t>
            </a:r>
          </a:p>
          <a:p>
            <a:endParaRPr lang="en-US" dirty="0"/>
          </a:p>
        </p:txBody>
      </p:sp>
      <p:sp>
        <p:nvSpPr>
          <p:cNvPr id="4" name="Pladsholder til diasnummer 3"/>
          <p:cNvSpPr>
            <a:spLocks noGrp="1"/>
          </p:cNvSpPr>
          <p:nvPr>
            <p:ph type="sldNum" sz="quarter" idx="10"/>
          </p:nvPr>
        </p:nvSpPr>
        <p:spPr/>
        <p:txBody>
          <a:bodyPr/>
          <a:lstStyle/>
          <a:p>
            <a:fld id="{DB0BAC6C-93FB-4E20-B85F-FA63B0C32D61}" type="slidenum">
              <a:rPr lang="en-US" smtClean="0"/>
              <a:pPr/>
              <a:t>14</a:t>
            </a:fld>
            <a:endParaRPr lang="en-US"/>
          </a:p>
        </p:txBody>
      </p:sp>
    </p:spTree>
    <p:extLst>
      <p:ext uri="{BB962C8B-B14F-4D97-AF65-F5344CB8AC3E}">
        <p14:creationId xmlns:p14="http://schemas.microsoft.com/office/powerpoint/2010/main" val="59133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dirty="0"/>
              <a:t>http://mediamaxweb.com/?page_id=83</a:t>
            </a:r>
          </a:p>
        </p:txBody>
      </p:sp>
      <p:sp>
        <p:nvSpPr>
          <p:cNvPr id="4" name="Pladsholder til diasnummer 3"/>
          <p:cNvSpPr>
            <a:spLocks noGrp="1"/>
          </p:cNvSpPr>
          <p:nvPr>
            <p:ph type="sldNum" sz="quarter" idx="10"/>
          </p:nvPr>
        </p:nvSpPr>
        <p:spPr/>
        <p:txBody>
          <a:bodyPr/>
          <a:lstStyle/>
          <a:p>
            <a:fld id="{DB0BAC6C-93FB-4E20-B85F-FA63B0C32D61}"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B0BAC6C-93FB-4E20-B85F-FA63B0C32D61}" type="slidenum">
              <a:rPr lang="en-US" smtClean="0"/>
              <a:pPr/>
              <a:t>22</a:t>
            </a:fld>
            <a:endParaRPr lang="en-US"/>
          </a:p>
        </p:txBody>
      </p:sp>
    </p:spTree>
    <p:extLst>
      <p:ext uri="{BB962C8B-B14F-4D97-AF65-F5344CB8AC3E}">
        <p14:creationId xmlns:p14="http://schemas.microsoft.com/office/powerpoint/2010/main" val="396126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B0BAC6C-93FB-4E20-B85F-FA63B0C32D61}" type="slidenum">
              <a:rPr lang="en-US" smtClean="0"/>
              <a:pPr/>
              <a:t>23</a:t>
            </a:fld>
            <a:endParaRPr lang="en-US"/>
          </a:p>
        </p:txBody>
      </p:sp>
    </p:spTree>
    <p:extLst>
      <p:ext uri="{BB962C8B-B14F-4D97-AF65-F5344CB8AC3E}">
        <p14:creationId xmlns:p14="http://schemas.microsoft.com/office/powerpoint/2010/main" val="396126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endParaRPr lang="en-US"/>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Pladsholder til dato 3"/>
          <p:cNvSpPr>
            <a:spLocks noGrp="1"/>
          </p:cNvSpPr>
          <p:nvPr>
            <p:ph type="dt" sz="half" idx="10"/>
          </p:nvPr>
        </p:nvSpPr>
        <p:spPr/>
        <p:txBody>
          <a:bodyPr/>
          <a:lstStyle/>
          <a:p>
            <a:fld id="{249D5140-D452-44C9-991F-817198185594}" type="datetime2">
              <a:rPr lang="da-DK" smtClean="0"/>
              <a:t>5. februar 2019</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sp>
        <p:nvSpPr>
          <p:cNvPr id="6" name="Pladsholder til diasnummer 5"/>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en-US"/>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827CC34C-C95A-41AD-BDE9-1F0C0CEF9CAA}" type="datetime2">
              <a:rPr lang="da-DK" smtClean="0"/>
              <a:t>5. februar 2019</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sp>
        <p:nvSpPr>
          <p:cNvPr id="6" name="Pladsholder til diasnummer 5"/>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70AA2B29-5310-4B3D-AD61-6B5CAD123664}" type="datetime2">
              <a:rPr lang="da-DK" smtClean="0"/>
              <a:t>5. februar 2019</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sp>
        <p:nvSpPr>
          <p:cNvPr id="6" name="Pladsholder til diasnummer 5"/>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en-US"/>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6494779E-34DA-4EAB-8D44-E9F7880BE26B}" type="datetime2">
              <a:rPr lang="da-DK" smtClean="0"/>
              <a:t>5. februar 2019</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sp>
        <p:nvSpPr>
          <p:cNvPr id="6" name="Pladsholder til diasnummer 5"/>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E4A02A14-2F94-4794-BBE8-85B1881D3BC4}" type="datetime2">
              <a:rPr lang="da-DK" smtClean="0"/>
              <a:t>5. februar 2019</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sp>
        <p:nvSpPr>
          <p:cNvPr id="6" name="Pladsholder til diasnummer 5"/>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F2E605A7-E028-4A1D-8705-0AA5E96C7D2B}" type="datetime2">
              <a:rPr lang="da-DK" smtClean="0"/>
              <a:t>5. februar 2019</a:t>
            </a:fld>
            <a:endParaRPr lang="en-US"/>
          </a:p>
        </p:txBody>
      </p:sp>
      <p:sp>
        <p:nvSpPr>
          <p:cNvPr id="6" name="Pladsholder til sidefod 5"/>
          <p:cNvSpPr>
            <a:spLocks noGrp="1"/>
          </p:cNvSpPr>
          <p:nvPr>
            <p:ph type="ftr" sz="quarter" idx="11"/>
          </p:nvPr>
        </p:nvSpPr>
        <p:spPr/>
        <p:txBody>
          <a:bodyPr/>
          <a:lstStyle/>
          <a:p>
            <a:r>
              <a:rPr lang="da-DK"/>
              <a:t>TmK: Intro, Forudsætninger og definitioner</a:t>
            </a:r>
            <a:endParaRPr lang="en-US"/>
          </a:p>
        </p:txBody>
      </p:sp>
      <p:sp>
        <p:nvSpPr>
          <p:cNvPr id="7" name="Pladsholder til diasnummer 6"/>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endParaRPr lang="en-US"/>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A1030345-C9EF-4F1A-B069-4A8BBF2B0FA3}" type="datetime2">
              <a:rPr lang="da-DK" smtClean="0"/>
              <a:t>5. februar 2019</a:t>
            </a:fld>
            <a:endParaRPr lang="en-US"/>
          </a:p>
        </p:txBody>
      </p:sp>
      <p:sp>
        <p:nvSpPr>
          <p:cNvPr id="8" name="Pladsholder til sidefod 7"/>
          <p:cNvSpPr>
            <a:spLocks noGrp="1"/>
          </p:cNvSpPr>
          <p:nvPr>
            <p:ph type="ftr" sz="quarter" idx="11"/>
          </p:nvPr>
        </p:nvSpPr>
        <p:spPr/>
        <p:txBody>
          <a:bodyPr/>
          <a:lstStyle/>
          <a:p>
            <a:r>
              <a:rPr lang="da-DK"/>
              <a:t>TmK: Intro, Forudsætninger og definitioner</a:t>
            </a:r>
            <a:endParaRPr lang="en-US"/>
          </a:p>
        </p:txBody>
      </p:sp>
      <p:sp>
        <p:nvSpPr>
          <p:cNvPr id="9" name="Pladsholder til diasnummer 8"/>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en-US"/>
          </a:p>
        </p:txBody>
      </p:sp>
      <p:sp>
        <p:nvSpPr>
          <p:cNvPr id="3" name="Pladsholder til dato 2"/>
          <p:cNvSpPr>
            <a:spLocks noGrp="1"/>
          </p:cNvSpPr>
          <p:nvPr>
            <p:ph type="dt" sz="half" idx="10"/>
          </p:nvPr>
        </p:nvSpPr>
        <p:spPr/>
        <p:txBody>
          <a:bodyPr/>
          <a:lstStyle/>
          <a:p>
            <a:fld id="{61A59F51-51BF-4A7E-9C4D-7E9CDF46FDC4}" type="datetime2">
              <a:rPr lang="da-DK" smtClean="0"/>
              <a:t>5. februar 2019</a:t>
            </a:fld>
            <a:endParaRPr lang="en-US"/>
          </a:p>
        </p:txBody>
      </p:sp>
      <p:sp>
        <p:nvSpPr>
          <p:cNvPr id="4" name="Pladsholder til sidefod 3"/>
          <p:cNvSpPr>
            <a:spLocks noGrp="1"/>
          </p:cNvSpPr>
          <p:nvPr>
            <p:ph type="ftr" sz="quarter" idx="11"/>
          </p:nvPr>
        </p:nvSpPr>
        <p:spPr/>
        <p:txBody>
          <a:bodyPr/>
          <a:lstStyle/>
          <a:p>
            <a:r>
              <a:rPr lang="da-DK"/>
              <a:t>TmK: Intro, Forudsætninger og definitioner</a:t>
            </a:r>
            <a:endParaRPr lang="en-US"/>
          </a:p>
        </p:txBody>
      </p:sp>
      <p:sp>
        <p:nvSpPr>
          <p:cNvPr id="5" name="Pladsholder til diasnummer 4"/>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A029B67-AC87-42C0-883A-C8960379F6E9}" type="datetime2">
              <a:rPr lang="da-DK" smtClean="0"/>
              <a:t>5. februar 2019</a:t>
            </a:fld>
            <a:endParaRPr lang="en-US"/>
          </a:p>
        </p:txBody>
      </p:sp>
      <p:sp>
        <p:nvSpPr>
          <p:cNvPr id="3" name="Pladsholder til sidefod 2"/>
          <p:cNvSpPr>
            <a:spLocks noGrp="1"/>
          </p:cNvSpPr>
          <p:nvPr>
            <p:ph type="ftr" sz="quarter" idx="11"/>
          </p:nvPr>
        </p:nvSpPr>
        <p:spPr/>
        <p:txBody>
          <a:bodyPr/>
          <a:lstStyle/>
          <a:p>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endParaRPr lang="en-US"/>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2D323775-5E67-4031-9E66-130C37229DEA}" type="datetime2">
              <a:rPr lang="da-DK" smtClean="0"/>
              <a:t>5. februar 2019</a:t>
            </a:fld>
            <a:endParaRPr lang="en-US"/>
          </a:p>
        </p:txBody>
      </p:sp>
      <p:sp>
        <p:nvSpPr>
          <p:cNvPr id="6" name="Pladsholder til sidefod 5"/>
          <p:cNvSpPr>
            <a:spLocks noGrp="1"/>
          </p:cNvSpPr>
          <p:nvPr>
            <p:ph type="ftr" sz="quarter" idx="11"/>
          </p:nvPr>
        </p:nvSpPr>
        <p:spPr/>
        <p:txBody>
          <a:bodyPr/>
          <a:lstStyle/>
          <a:p>
            <a:r>
              <a:rPr lang="da-DK"/>
              <a:t>TmK: Intro, Forudsætninger og definitioner</a:t>
            </a:r>
            <a:endParaRPr lang="en-US"/>
          </a:p>
        </p:txBody>
      </p:sp>
      <p:sp>
        <p:nvSpPr>
          <p:cNvPr id="7" name="Pladsholder til diasnummer 6"/>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endParaRPr lang="en-US"/>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C98D07CF-9B80-4A01-AAC4-9B87FD152143}" type="datetime2">
              <a:rPr lang="da-DK" smtClean="0"/>
              <a:t>5. februar 2019</a:t>
            </a:fld>
            <a:endParaRPr lang="en-US"/>
          </a:p>
        </p:txBody>
      </p:sp>
      <p:sp>
        <p:nvSpPr>
          <p:cNvPr id="6" name="Pladsholder til sidefod 5"/>
          <p:cNvSpPr>
            <a:spLocks noGrp="1"/>
          </p:cNvSpPr>
          <p:nvPr>
            <p:ph type="ftr" sz="quarter" idx="11"/>
          </p:nvPr>
        </p:nvSpPr>
        <p:spPr/>
        <p:txBody>
          <a:bodyPr/>
          <a:lstStyle/>
          <a:p>
            <a:r>
              <a:rPr lang="da-DK"/>
              <a:t>TmK: Intro, Forudsætninger og definitioner</a:t>
            </a:r>
            <a:endParaRPr lang="en-US"/>
          </a:p>
        </p:txBody>
      </p:sp>
      <p:sp>
        <p:nvSpPr>
          <p:cNvPr id="7" name="Pladsholder til diasnummer 6"/>
          <p:cNvSpPr>
            <a:spLocks noGrp="1"/>
          </p:cNvSpPr>
          <p:nvPr>
            <p:ph type="sldNum" sz="quarter" idx="12"/>
          </p:nvPr>
        </p:nvSpPr>
        <p:spPr/>
        <p:txBody>
          <a:bodyPr/>
          <a:lstStyle/>
          <a:p>
            <a:fld id="{2594DCAA-02E8-4305-8D56-3AE84F4CF6D8}"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endParaRPr lang="en-US"/>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9AA77-F6EB-4FB3-8010-337BB5B94980}" type="datetime2">
              <a:rPr lang="da-DK" smtClean="0"/>
              <a:t>5. februar 2019</a:t>
            </a:fld>
            <a:endParaRPr lang="en-US"/>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TmK: Intro, Forudsætninger og definitioner</a:t>
            </a: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4DCAA-02E8-4305-8D56-3AE84F4CF6D8}"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ersk.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role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Z1st1Vw2k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arketcommunity.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kommunikationsforum.dk/"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pewresearch.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techcrunch.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www.wir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gs.statcounter.com/social-media-stats/desktop-tablet-console/denmark/#monthly-201601-20170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etto.d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2535039"/>
            <a:ext cx="8496944" cy="1470025"/>
          </a:xfrm>
        </p:spPr>
        <p:txBody>
          <a:bodyPr rtlCol="0">
            <a:normAutofit fontScale="90000"/>
          </a:bodyPr>
          <a:lstStyle/>
          <a:p>
            <a:pPr>
              <a:defRPr/>
            </a:pPr>
            <a:r>
              <a:rPr lang="da-DK" dirty="0"/>
              <a:t>Tværmedial Kommunikation 1 </a:t>
            </a:r>
            <a:r>
              <a:rPr lang="da-DK" dirty="0">
                <a:ea typeface="Times New Roman"/>
                <a:cs typeface="Times New Roman"/>
              </a:rPr>
              <a:t/>
            </a:r>
            <a:br>
              <a:rPr lang="da-DK" dirty="0">
                <a:ea typeface="Times New Roman"/>
                <a:cs typeface="Times New Roman"/>
              </a:rPr>
            </a:br>
            <a:r>
              <a:rPr lang="da-DK" dirty="0">
                <a:ea typeface="Times New Roman"/>
                <a:cs typeface="Times New Roman"/>
              </a:rPr>
              <a:t/>
            </a:r>
            <a:br>
              <a:rPr lang="da-DK" dirty="0">
                <a:ea typeface="Times New Roman"/>
                <a:cs typeface="Times New Roman"/>
              </a:rPr>
            </a:br>
            <a:r>
              <a:rPr lang="da-DK" sz="3600" dirty="0"/>
              <a:t>Intro</a:t>
            </a:r>
            <a:br>
              <a:rPr lang="da-DK" sz="3600" dirty="0"/>
            </a:br>
            <a:r>
              <a:rPr lang="da-DK" sz="3600" dirty="0"/>
              <a:t>Forudsætninger og definitioner </a:t>
            </a:r>
            <a:br>
              <a:rPr lang="da-DK" sz="3600" dirty="0"/>
            </a:br>
            <a:r>
              <a:rPr lang="en-US" dirty="0"/>
              <a:t/>
            </a:r>
            <a:br>
              <a:rPr lang="en-US" dirty="0"/>
            </a:br>
            <a:endParaRPr lang="en-US" dirty="0"/>
          </a:p>
        </p:txBody>
      </p:sp>
      <p:sp>
        <p:nvSpPr>
          <p:cNvPr id="3" name="Undertitel 2"/>
          <p:cNvSpPr>
            <a:spLocks noGrp="1"/>
          </p:cNvSpPr>
          <p:nvPr>
            <p:ph type="subTitle" idx="1"/>
          </p:nvPr>
        </p:nvSpPr>
        <p:spPr>
          <a:xfrm>
            <a:off x="1371600" y="4196680"/>
            <a:ext cx="6400800" cy="1752600"/>
          </a:xfrm>
        </p:spPr>
        <p:txBody>
          <a:bodyPr rtlCol="0">
            <a:normAutofit/>
          </a:bodyPr>
          <a:lstStyle/>
          <a:p>
            <a:pPr>
              <a:defRPr/>
            </a:pPr>
            <a:r>
              <a:rPr lang="da-DK" dirty="0"/>
              <a:t>forår 2019</a:t>
            </a:r>
          </a:p>
          <a:p>
            <a:pPr fontAlgn="auto">
              <a:spcAft>
                <a:spcPts val="0"/>
              </a:spcAft>
              <a:buFont typeface="Arial" pitchFamily="34" charset="0"/>
              <a:buNone/>
              <a:defRPr/>
            </a:pPr>
            <a:r>
              <a:rPr lang="da-DK" dirty="0" err="1"/>
              <a:t>Ezio</a:t>
            </a:r>
            <a:r>
              <a:rPr lang="da-DK" dirty="0"/>
              <a:t> Pillon - KU</a:t>
            </a:r>
          </a:p>
        </p:txBody>
      </p:sp>
    </p:spTree>
    <p:extLst>
      <p:ext uri="{BB962C8B-B14F-4D97-AF65-F5344CB8AC3E}">
        <p14:creationId xmlns:p14="http://schemas.microsoft.com/office/powerpoint/2010/main" val="337400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fld id="{493DAB1E-4F8F-40A7-B167-6344629B7116}" type="datetime2">
              <a:rPr lang="da-DK" smtClean="0"/>
              <a:t>5. februar 2019</a:t>
            </a:fld>
            <a:endParaRPr lang="en-US"/>
          </a:p>
        </p:txBody>
      </p:sp>
      <p:sp>
        <p:nvSpPr>
          <p:cNvPr id="3" name="Pladsholder til sidefod 2"/>
          <p:cNvSpPr>
            <a:spLocks noGrp="1"/>
          </p:cNvSpPr>
          <p:nvPr>
            <p:ph type="ftr" sz="quarter" idx="11"/>
          </p:nvPr>
        </p:nvSpPr>
        <p:spPr/>
        <p:txBody>
          <a:bodyPr/>
          <a:lstStyle/>
          <a:p>
            <a:pPr>
              <a:defRPr/>
            </a:pPr>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pPr>
              <a:defRPr/>
            </a:pPr>
            <a:fld id="{8E671149-3732-4DE6-B6EF-4D84A20E43BA}" type="slidenum">
              <a:rPr lang="en-US" smtClean="0"/>
              <a:pPr>
                <a:defRPr/>
              </a:pPr>
              <a:t>10</a:t>
            </a:fld>
            <a:endParaRPr lang="en-US"/>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1" t="8995" r="5815" b="7836"/>
          <a:stretch/>
        </p:blipFill>
        <p:spPr bwMode="auto">
          <a:xfrm>
            <a:off x="0" y="865414"/>
            <a:ext cx="9171709" cy="508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97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E9EB98E8-76E7-4A81-A12A-BF5641BB4073}" type="datetime2">
              <a:rPr lang="da-DK" smtClean="0"/>
              <a:t>5. februar 2019</a:t>
            </a:fld>
            <a:endParaRPr lang="en-US"/>
          </a:p>
        </p:txBody>
      </p:sp>
      <p:sp>
        <p:nvSpPr>
          <p:cNvPr id="4" name="Pladsholder til diasnummer 3"/>
          <p:cNvSpPr>
            <a:spLocks noGrp="1"/>
          </p:cNvSpPr>
          <p:nvPr>
            <p:ph type="sldNum" sz="quarter" idx="12"/>
          </p:nvPr>
        </p:nvSpPr>
        <p:spPr/>
        <p:txBody>
          <a:bodyPr/>
          <a:lstStyle/>
          <a:p>
            <a:fld id="{C340DBA5-F823-4B9E-ACF1-522F50B5F2FA}" type="slidenum">
              <a:rPr lang="en-US" smtClean="0"/>
              <a:pPr/>
              <a:t>11</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908916"/>
            <a:ext cx="14833648" cy="891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1622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9F5FB63D-3300-4615-947C-1A25AA6A455E}" type="datetime2">
              <a:rPr lang="da-DK" smtClean="0"/>
              <a:t>5. februar 2019</a:t>
            </a:fld>
            <a:endParaRPr lang="en-US"/>
          </a:p>
        </p:txBody>
      </p:sp>
      <p:sp>
        <p:nvSpPr>
          <p:cNvPr id="4" name="Pladsholder til diasnummer 3"/>
          <p:cNvSpPr>
            <a:spLocks noGrp="1"/>
          </p:cNvSpPr>
          <p:nvPr>
            <p:ph type="sldNum" sz="quarter" idx="12"/>
          </p:nvPr>
        </p:nvSpPr>
        <p:spPr/>
        <p:txBody>
          <a:bodyPr/>
          <a:lstStyle/>
          <a:p>
            <a:fld id="{C340DBA5-F823-4B9E-ACF1-522F50B5F2FA}" type="slidenum">
              <a:rPr lang="en-US" smtClean="0"/>
              <a:pPr/>
              <a:t>12</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pic>
        <p:nvPicPr>
          <p:cNvPr id="2" name="Billede 1">
            <a:extLst>
              <a:ext uri="{FF2B5EF4-FFF2-40B4-BE49-F238E27FC236}">
                <a16:creationId xmlns:a16="http://schemas.microsoft.com/office/drawing/2014/main" xmlns="" id="{01158A4A-7CAE-486E-A0B7-CE2954FBE588}"/>
              </a:ext>
            </a:extLst>
          </p:cNvPr>
          <p:cNvPicPr>
            <a:picLocks noChangeAspect="1"/>
          </p:cNvPicPr>
          <p:nvPr/>
        </p:nvPicPr>
        <p:blipFill rotWithShape="1">
          <a:blip r:embed="rId2"/>
          <a:srcRect t="9045"/>
          <a:stretch/>
        </p:blipFill>
        <p:spPr>
          <a:xfrm>
            <a:off x="-572164" y="836712"/>
            <a:ext cx="10288327" cy="5068788"/>
          </a:xfrm>
          <a:prstGeom prst="rect">
            <a:avLst/>
          </a:prstGeom>
        </p:spPr>
      </p:pic>
    </p:spTree>
    <p:extLst>
      <p:ext uri="{BB962C8B-B14F-4D97-AF65-F5344CB8AC3E}">
        <p14:creationId xmlns:p14="http://schemas.microsoft.com/office/powerpoint/2010/main" val="31799431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96752"/>
            <a:ext cx="9415990" cy="44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dsholder til dato 1"/>
          <p:cNvSpPr>
            <a:spLocks noGrp="1"/>
          </p:cNvSpPr>
          <p:nvPr>
            <p:ph type="dt" sz="half" idx="10"/>
          </p:nvPr>
        </p:nvSpPr>
        <p:spPr/>
        <p:txBody>
          <a:bodyPr/>
          <a:lstStyle/>
          <a:p>
            <a:fld id="{0E27E195-4C40-4B63-A1BA-101AE7CD0E3E}" type="datetime2">
              <a:rPr lang="da-DK" smtClean="0"/>
              <a:t>5. februar 2019</a:t>
            </a:fld>
            <a:endParaRPr lang="en-US"/>
          </a:p>
        </p:txBody>
      </p:sp>
      <p:sp>
        <p:nvSpPr>
          <p:cNvPr id="3" name="Pladsholder til sidefod 2"/>
          <p:cNvSpPr>
            <a:spLocks noGrp="1"/>
          </p:cNvSpPr>
          <p:nvPr>
            <p:ph type="ftr" sz="quarter" idx="11"/>
          </p:nvPr>
        </p:nvSpPr>
        <p:spPr/>
        <p:txBody>
          <a:bodyPr/>
          <a:lstStyle/>
          <a:p>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13</a:t>
            </a:fld>
            <a:endParaRPr lang="en-US"/>
          </a:p>
        </p:txBody>
      </p:sp>
    </p:spTree>
    <p:extLst>
      <p:ext uri="{BB962C8B-B14F-4D97-AF65-F5344CB8AC3E}">
        <p14:creationId xmlns:p14="http://schemas.microsoft.com/office/powerpoint/2010/main" val="52233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88CE3CFA-A97B-4273-8591-99DA364E434A}" type="datetime2">
              <a:rPr lang="da-DK" smtClean="0"/>
              <a:t>5. februar 2019</a:t>
            </a:fld>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14</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259" y="-1236013"/>
            <a:ext cx="16002000" cy="962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28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221"/>
            <a:ext cx="9109018" cy="636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dsholder til dato 1"/>
          <p:cNvSpPr>
            <a:spLocks noGrp="1"/>
          </p:cNvSpPr>
          <p:nvPr>
            <p:ph type="dt" sz="half" idx="10"/>
          </p:nvPr>
        </p:nvSpPr>
        <p:spPr/>
        <p:txBody>
          <a:bodyPr/>
          <a:lstStyle/>
          <a:p>
            <a:fld id="{95C6B283-BF27-4B33-8D89-5EC93BCF53E6}" type="datetime2">
              <a:rPr lang="da-DK" smtClean="0"/>
              <a:t>5. februar 2019</a:t>
            </a:fld>
            <a:endParaRPr lang="en-US"/>
          </a:p>
        </p:txBody>
      </p:sp>
      <p:sp>
        <p:nvSpPr>
          <p:cNvPr id="3" name="Pladsholder til sidefod 2"/>
          <p:cNvSpPr>
            <a:spLocks noGrp="1"/>
          </p:cNvSpPr>
          <p:nvPr>
            <p:ph type="ftr" sz="quarter" idx="11"/>
          </p:nvPr>
        </p:nvSpPr>
        <p:spPr/>
        <p:txBody>
          <a:bodyPr/>
          <a:lstStyle/>
          <a:p>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15</a:t>
            </a:fld>
            <a:endParaRPr lang="en-US"/>
          </a:p>
        </p:txBody>
      </p:sp>
    </p:spTree>
    <p:extLst>
      <p:ext uri="{BB962C8B-B14F-4D97-AF65-F5344CB8AC3E}">
        <p14:creationId xmlns:p14="http://schemas.microsoft.com/office/powerpoint/2010/main" val="330405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E793F86A-47BF-44F3-B4D1-A2B04F984F77}" type="datetime2">
              <a:rPr lang="da-DK" smtClean="0"/>
              <a:t>5. februar 2019</a:t>
            </a:fld>
            <a:endParaRPr lang="en-US" dirty="0"/>
          </a:p>
        </p:txBody>
      </p:sp>
      <p:sp>
        <p:nvSpPr>
          <p:cNvPr id="5" name="Pladsholder til diasnummer 4"/>
          <p:cNvSpPr>
            <a:spLocks noGrp="1"/>
          </p:cNvSpPr>
          <p:nvPr>
            <p:ph type="sldNum" sz="quarter" idx="12"/>
          </p:nvPr>
        </p:nvSpPr>
        <p:spPr/>
        <p:txBody>
          <a:bodyPr/>
          <a:lstStyle/>
          <a:p>
            <a:fld id="{2594DCAA-02E8-4305-8D56-3AE84F4CF6D8}" type="slidenum">
              <a:rPr lang="en-US" smtClean="0"/>
              <a:pPr/>
              <a:t>16</a:t>
            </a:fld>
            <a:endParaRPr lang="en-US" dirty="0"/>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2" name="Pladsholder til indhold 1"/>
          <p:cNvSpPr>
            <a:spLocks noGrp="1"/>
          </p:cNvSpPr>
          <p:nvPr>
            <p:ph idx="1"/>
          </p:nvPr>
        </p:nvSpPr>
        <p:spPr>
          <a:xfrm>
            <a:off x="1619672" y="620688"/>
            <a:ext cx="7524328" cy="5040560"/>
          </a:xfrm>
        </p:spPr>
        <p:txBody>
          <a:bodyPr>
            <a:noAutofit/>
          </a:bodyPr>
          <a:lstStyle/>
          <a:p>
            <a:pPr marL="0" indent="0">
              <a:buNone/>
            </a:pPr>
            <a:r>
              <a:rPr lang="da-DK" sz="2400" dirty="0"/>
              <a:t>Faglige mål</a:t>
            </a:r>
          </a:p>
          <a:p>
            <a:pPr marL="0" indent="0">
              <a:buNone/>
            </a:pPr>
            <a:endParaRPr lang="da-DK" sz="2400" dirty="0"/>
          </a:p>
          <a:p>
            <a:pPr marL="0" indent="0">
              <a:buNone/>
            </a:pPr>
            <a:r>
              <a:rPr lang="da-DK" sz="2400" dirty="0"/>
              <a:t>Eksaminanden kan</a:t>
            </a:r>
          </a:p>
          <a:p>
            <a:r>
              <a:rPr lang="da-DK" sz="2400" dirty="0">
                <a:solidFill>
                  <a:srgbClr val="FF0000"/>
                </a:solidFill>
              </a:rPr>
              <a:t>analysere</a:t>
            </a:r>
            <a:r>
              <a:rPr lang="da-DK" sz="2400" dirty="0"/>
              <a:t> netsteder og anden </a:t>
            </a:r>
            <a:r>
              <a:rPr lang="da-DK" sz="2400" dirty="0">
                <a:solidFill>
                  <a:srgbClr val="FF0000"/>
                </a:solidFill>
              </a:rPr>
              <a:t>digital kommunikation </a:t>
            </a:r>
          </a:p>
          <a:p>
            <a:r>
              <a:rPr lang="da-DK" sz="2400" dirty="0">
                <a:solidFill>
                  <a:srgbClr val="FF0000"/>
                </a:solidFill>
              </a:rPr>
              <a:t>bidrage til at udarbejde og argumentere </a:t>
            </a:r>
            <a:r>
              <a:rPr lang="da-DK" sz="2400" dirty="0"/>
              <a:t>for forslag til nye og/eller forbedrede </a:t>
            </a:r>
            <a:r>
              <a:rPr lang="da-DK" sz="2400" dirty="0">
                <a:solidFill>
                  <a:srgbClr val="FF0000"/>
                </a:solidFill>
              </a:rPr>
              <a:t>kommunikationstiltag</a:t>
            </a:r>
            <a:endParaRPr lang="da-DK" sz="2400" i="1" dirty="0">
              <a:solidFill>
                <a:srgbClr val="FF0000"/>
              </a:solidFill>
            </a:endParaRPr>
          </a:p>
          <a:p>
            <a:r>
              <a:rPr lang="da-DK" sz="2400" dirty="0">
                <a:solidFill>
                  <a:srgbClr val="FF0000"/>
                </a:solidFill>
              </a:rPr>
              <a:t>bidrage</a:t>
            </a:r>
            <a:r>
              <a:rPr lang="da-DK" sz="2400" dirty="0"/>
              <a:t> til en </a:t>
            </a:r>
            <a:r>
              <a:rPr lang="da-DK" sz="2400" i="1" dirty="0"/>
              <a:t>virksomheds, organisations eller institutions </a:t>
            </a:r>
            <a:r>
              <a:rPr lang="da-DK" sz="2400" dirty="0">
                <a:solidFill>
                  <a:srgbClr val="FF0000"/>
                </a:solidFill>
              </a:rPr>
              <a:t>kommunikationsstrategi</a:t>
            </a:r>
            <a:r>
              <a:rPr lang="da-DK" sz="2400" dirty="0"/>
              <a:t> eller </a:t>
            </a:r>
            <a:r>
              <a:rPr lang="da-DK" sz="2400" dirty="0">
                <a:solidFill>
                  <a:srgbClr val="FF0000"/>
                </a:solidFill>
              </a:rPr>
              <a:t>kommunikationsplan</a:t>
            </a:r>
            <a:r>
              <a:rPr lang="da-DK" sz="2400" dirty="0"/>
              <a:t> med inddragelse af den for humanisten karakteristiske kulturelle og analytiske tilgang </a:t>
            </a:r>
          </a:p>
          <a:p>
            <a:r>
              <a:rPr lang="da-DK" sz="2400" dirty="0">
                <a:solidFill>
                  <a:srgbClr val="FF0000"/>
                </a:solidFill>
              </a:rPr>
              <a:t>Udarbejde en SoMe strategi</a:t>
            </a:r>
            <a:endParaRPr lang="da-DK" sz="2400" dirty="0"/>
          </a:p>
        </p:txBody>
      </p:sp>
      <p:sp>
        <p:nvSpPr>
          <p:cNvPr id="10" name="Pladsholder til indhold 1">
            <a:extLst>
              <a:ext uri="{FF2B5EF4-FFF2-40B4-BE49-F238E27FC236}">
                <a16:creationId xmlns:a16="http://schemas.microsoft.com/office/drawing/2014/main" xmlns="" id="{B9FF8B17-94D4-470C-871E-125E57FF568C}"/>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solidFill>
                  <a:srgbClr val="FF0000"/>
                </a:solidFill>
              </a:rPr>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140779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ABBC5764-5A8C-4C90-9D0E-22E862BF0C7C}" type="datetime2">
              <a:rPr lang="da-DK" smtClean="0"/>
              <a:t>5. februar 2019</a:t>
            </a:fld>
            <a:endParaRPr lang="en-US" dirty="0"/>
          </a:p>
        </p:txBody>
      </p:sp>
      <p:sp>
        <p:nvSpPr>
          <p:cNvPr id="5" name="Pladsholder til diasnummer 4"/>
          <p:cNvSpPr>
            <a:spLocks noGrp="1"/>
          </p:cNvSpPr>
          <p:nvPr>
            <p:ph type="sldNum" sz="quarter" idx="12"/>
          </p:nvPr>
        </p:nvSpPr>
        <p:spPr/>
        <p:txBody>
          <a:bodyPr/>
          <a:lstStyle/>
          <a:p>
            <a:fld id="{2594DCAA-02E8-4305-8D56-3AE84F4CF6D8}" type="slidenum">
              <a:rPr lang="en-US" smtClean="0"/>
              <a:pPr/>
              <a:t>17</a:t>
            </a:fld>
            <a:endParaRPr lang="en-US" dirty="0"/>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2" name="Pladsholder til indhold 1"/>
          <p:cNvSpPr>
            <a:spLocks noGrp="1"/>
          </p:cNvSpPr>
          <p:nvPr>
            <p:ph idx="1"/>
          </p:nvPr>
        </p:nvSpPr>
        <p:spPr>
          <a:xfrm>
            <a:off x="2051720" y="476672"/>
            <a:ext cx="6984776" cy="6624736"/>
          </a:xfrm>
        </p:spPr>
        <p:txBody>
          <a:bodyPr>
            <a:noAutofit/>
          </a:bodyPr>
          <a:lstStyle/>
          <a:p>
            <a:pPr marL="0" indent="0">
              <a:buNone/>
            </a:pPr>
            <a:r>
              <a:rPr lang="da-DK" sz="2400" dirty="0"/>
              <a:t>Pensum</a:t>
            </a:r>
          </a:p>
          <a:p>
            <a:pPr marL="0" indent="0">
              <a:buNone/>
            </a:pPr>
            <a:r>
              <a:rPr lang="da-DK" sz="2400" dirty="0"/>
              <a:t>Den studerende opgiver 500 normalsider faglitteratur. Opgivelserne kan være på dansk og/eller engelsk. Efter aftale med underviseren kan andre sprog inddrages. Pensum skal godkendes af underviser</a:t>
            </a:r>
          </a:p>
          <a:p>
            <a:pPr marL="0" indent="0">
              <a:buNone/>
            </a:pPr>
            <a:endParaRPr lang="da-DK" sz="2400" dirty="0"/>
          </a:p>
          <a:p>
            <a:pPr marL="0" indent="0">
              <a:buNone/>
            </a:pPr>
            <a:r>
              <a:rPr lang="da-DK" sz="2400" dirty="0"/>
              <a:t>Prøvebestemmelser</a:t>
            </a:r>
          </a:p>
          <a:p>
            <a:pPr marL="0" indent="0">
              <a:buNone/>
            </a:pPr>
            <a:r>
              <a:rPr lang="da-DK" sz="2400" dirty="0"/>
              <a:t>Omfang: 30 min., hvoraf højst 10 min. til eksaminandens sagsfremstilling og højst 20 min. til dialog mellem eksaminator og eksaminand inkl. eksaminatorernes votering. Der gives ingen forberedelsestid. </a:t>
            </a:r>
            <a:r>
              <a:rPr lang="da-DK" sz="2400" dirty="0">
                <a:solidFill>
                  <a:srgbClr val="FF0000"/>
                </a:solidFill>
              </a:rPr>
              <a:t>Materialet består af en synopsis på 3-5 normalsider, 5-6 normalsider ved 2 studerende og 6-7 normalsider ved 3 studerende</a:t>
            </a:r>
          </a:p>
        </p:txBody>
      </p:sp>
      <p:sp>
        <p:nvSpPr>
          <p:cNvPr id="10" name="Pladsholder til indhold 1">
            <a:extLst>
              <a:ext uri="{FF2B5EF4-FFF2-40B4-BE49-F238E27FC236}">
                <a16:creationId xmlns:a16="http://schemas.microsoft.com/office/drawing/2014/main" xmlns="" id="{982821D9-0401-423E-B018-1DA9CBDB1885}"/>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solidFill>
                  <a:srgbClr val="FF0000"/>
                </a:solidFill>
              </a:rPr>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985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619672" y="311972"/>
            <a:ext cx="7416824" cy="6429396"/>
          </a:xfrm>
        </p:spPr>
        <p:txBody>
          <a:bodyPr>
            <a:noAutofit/>
          </a:bodyPr>
          <a:lstStyle/>
          <a:p>
            <a:pPr marL="0" indent="0">
              <a:buNone/>
            </a:pPr>
            <a:r>
              <a:rPr lang="da-DK" sz="2400" dirty="0">
                <a:solidFill>
                  <a:srgbClr val="FF0000"/>
                </a:solidFill>
              </a:rPr>
              <a:t>‘Synopsis’</a:t>
            </a:r>
          </a:p>
          <a:p>
            <a:r>
              <a:rPr lang="da-DK" sz="2400" dirty="0">
                <a:solidFill>
                  <a:srgbClr val="FF0000"/>
                </a:solidFill>
              </a:rPr>
              <a:t>kort redegørelse for projektets baggrund</a:t>
            </a:r>
          </a:p>
          <a:p>
            <a:r>
              <a:rPr lang="da-DK" sz="2400" dirty="0">
                <a:solidFill>
                  <a:srgbClr val="FF0000"/>
                </a:solidFill>
              </a:rPr>
              <a:t>kort redegørelse for anvendte teorier og metoder</a:t>
            </a:r>
          </a:p>
          <a:p>
            <a:r>
              <a:rPr lang="da-DK" sz="2400" dirty="0">
                <a:solidFill>
                  <a:srgbClr val="FF0000"/>
                </a:solidFill>
              </a:rPr>
              <a:t>problemformulering (strategi eller kampagne)</a:t>
            </a:r>
            <a:endParaRPr lang="da-DK" sz="2400" dirty="0"/>
          </a:p>
          <a:p>
            <a:pPr>
              <a:buNone/>
            </a:pPr>
            <a:r>
              <a:rPr lang="da-DK" sz="2400" dirty="0"/>
              <a:t>Kommunikationsstrategien eller kommunikationsplanen </a:t>
            </a:r>
            <a:r>
              <a:rPr lang="da-DK" sz="2400" dirty="0">
                <a:solidFill>
                  <a:srgbClr val="FF0000"/>
                </a:solidFill>
              </a:rPr>
              <a:t>kan</a:t>
            </a:r>
            <a:r>
              <a:rPr lang="da-DK" sz="2400" dirty="0"/>
              <a:t> bestå af bl.a. </a:t>
            </a:r>
          </a:p>
          <a:p>
            <a:r>
              <a:rPr lang="da-DK" sz="2400" dirty="0"/>
              <a:t>præsentation af virksomheden situation - indkredsning af den relevante problemstilling bl.a. identitet/image</a:t>
            </a:r>
          </a:p>
          <a:p>
            <a:pPr lvl="0"/>
            <a:r>
              <a:rPr lang="da-DK" sz="2400" dirty="0"/>
              <a:t>angivelse af målgruppe(r) </a:t>
            </a:r>
          </a:p>
          <a:p>
            <a:pPr lvl="0"/>
            <a:r>
              <a:rPr lang="da-DK" sz="2400" dirty="0"/>
              <a:t>markeds- og kommunikationsmål</a:t>
            </a:r>
          </a:p>
          <a:p>
            <a:pPr lvl="0"/>
            <a:r>
              <a:rPr lang="da-DK" sz="2400" dirty="0"/>
              <a:t>beskrivelse af virksomhedens ny kommunikationsstrategi og/eller kampagne inkl. budskab, promotionmiks m.m.</a:t>
            </a:r>
          </a:p>
          <a:p>
            <a:pPr lvl="0"/>
            <a:r>
              <a:rPr lang="da-DK" sz="2400" dirty="0"/>
              <a:t>tidsplan </a:t>
            </a:r>
          </a:p>
          <a:p>
            <a:pPr lvl="0"/>
            <a:r>
              <a:rPr lang="da-DK" sz="2400" dirty="0"/>
              <a:t>overordnet budget</a:t>
            </a:r>
          </a:p>
        </p:txBody>
      </p:sp>
      <p:sp>
        <p:nvSpPr>
          <p:cNvPr id="4" name="Pladsholder til dato 3"/>
          <p:cNvSpPr>
            <a:spLocks noGrp="1"/>
          </p:cNvSpPr>
          <p:nvPr>
            <p:ph type="dt" sz="half" idx="10"/>
          </p:nvPr>
        </p:nvSpPr>
        <p:spPr/>
        <p:txBody>
          <a:bodyPr/>
          <a:lstStyle/>
          <a:p>
            <a:fld id="{1D141527-E8DA-4194-8BDE-DCC746BF70BA}" type="datetime2">
              <a:rPr lang="da-DK" smtClean="0"/>
              <a:t>5. februar 2019</a:t>
            </a:fld>
            <a:endParaRPr lang="en-US"/>
          </a:p>
        </p:txBody>
      </p:sp>
      <p:sp>
        <p:nvSpPr>
          <p:cNvPr id="5" name="Pladsholder til diasnummer 4"/>
          <p:cNvSpPr>
            <a:spLocks noGrp="1"/>
          </p:cNvSpPr>
          <p:nvPr>
            <p:ph type="sldNum" sz="quarter" idx="12"/>
          </p:nvPr>
        </p:nvSpPr>
        <p:spPr/>
        <p:txBody>
          <a:bodyPr/>
          <a:lstStyle/>
          <a:p>
            <a:fld id="{2594DCAA-02E8-4305-8D56-3AE84F4CF6D8}" type="slidenum">
              <a:rPr lang="en-US" smtClean="0"/>
              <a:pPr/>
              <a:t>18</a:t>
            </a:fld>
            <a:endParaRPr lang="en-US"/>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7" name="Pladsholder til indhold 1">
            <a:extLst>
              <a:ext uri="{FF2B5EF4-FFF2-40B4-BE49-F238E27FC236}">
                <a16:creationId xmlns:a16="http://schemas.microsoft.com/office/drawing/2014/main" xmlns="" id="{F2BEEB28-5C29-42BD-AD52-CB1C2AF0D32A}"/>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solidFill>
                  <a:srgbClr val="FF0000"/>
                </a:solidFill>
              </a:rPr>
              <a:t>Eksamen</a:t>
            </a:r>
            <a:r>
              <a:rPr lang="da-DK" sz="1700" dirty="0"/>
              <a:t>  </a:t>
            </a:r>
          </a:p>
          <a:p>
            <a:pPr marL="0" indent="0">
              <a:buNone/>
            </a:pPr>
            <a:r>
              <a:rPr lang="da-DK" sz="1700" dirty="0">
                <a:solidFill>
                  <a:srgbClr val="FF0000"/>
                </a:solidFill>
              </a:rPr>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54295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ADAB941E-4BAE-45E5-A353-E53E8683EAC6}" type="datetime2">
              <a:rPr lang="da-DK" smtClean="0"/>
              <a:t>5. februar 2019</a:t>
            </a:fld>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19</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pic>
        <p:nvPicPr>
          <p:cNvPr id="7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136" y="-67571"/>
            <a:ext cx="11700792" cy="731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18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156AA76-0BD8-42D7-8EB0-29713CF9F052}" type="datetime2">
              <a:rPr lang="da-DK" smtClean="0"/>
              <a:t>5. februar 2019</a:t>
            </a:fld>
            <a:endParaRPr lang="en-US" dirty="0"/>
          </a:p>
        </p:txBody>
      </p:sp>
      <p:sp>
        <p:nvSpPr>
          <p:cNvPr id="5" name="Pladsholder til diasnummer 4"/>
          <p:cNvSpPr>
            <a:spLocks noGrp="1"/>
          </p:cNvSpPr>
          <p:nvPr>
            <p:ph type="sldNum" sz="quarter" idx="12"/>
          </p:nvPr>
        </p:nvSpPr>
        <p:spPr/>
        <p:txBody>
          <a:bodyPr/>
          <a:lstStyle/>
          <a:p>
            <a:fld id="{2594DCAA-02E8-4305-8D56-3AE84F4CF6D8}" type="slidenum">
              <a:rPr lang="en-US" smtClean="0"/>
              <a:pPr/>
              <a:t>2</a:t>
            </a:fld>
            <a:endParaRPr lang="en-US" dirty="0"/>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7" name="Pladsholder til indhold 1"/>
          <p:cNvSpPr txBox="1">
            <a:spLocks/>
          </p:cNvSpPr>
          <p:nvPr/>
        </p:nvSpPr>
        <p:spPr>
          <a:xfrm>
            <a:off x="35496" y="1556792"/>
            <a:ext cx="1656184"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600" dirty="0"/>
          </a:p>
        </p:txBody>
      </p:sp>
      <p:sp>
        <p:nvSpPr>
          <p:cNvPr id="12" name="Pladsholder til indhold 1">
            <a:extLst>
              <a:ext uri="{FF2B5EF4-FFF2-40B4-BE49-F238E27FC236}">
                <a16:creationId xmlns:a16="http://schemas.microsoft.com/office/drawing/2014/main" xmlns="" id="{94C14A12-A83F-4BDC-9C2F-49EB8981F9A8}"/>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37938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7345D060-885B-41B1-A397-3032DFFCD406}" type="datetime2">
              <a:rPr lang="da-DK" smtClean="0"/>
              <a:t>5. februar 2019</a:t>
            </a:fld>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20</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45" y="12058"/>
            <a:ext cx="11458173" cy="716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05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5715054A-E3A5-40D0-ACAA-F0139DEC2D9E}" type="datetime2">
              <a:rPr lang="da-DK" smtClean="0"/>
              <a:t>5. februar 2019</a:t>
            </a:fld>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21</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pic>
        <p:nvPicPr>
          <p:cNvPr id="921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22" b="4507"/>
          <a:stretch/>
        </p:blipFill>
        <p:spPr bwMode="auto">
          <a:xfrm>
            <a:off x="-1769927" y="-315416"/>
            <a:ext cx="12896958" cy="72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41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3EDA9EB-62C0-46E9-BB2C-1B900033ADED}" type="datetime2">
              <a:rPr lang="da-DK" smtClean="0"/>
              <a:t>5. februar 2019</a:t>
            </a:fld>
            <a:endParaRPr lang="en-US"/>
          </a:p>
        </p:txBody>
      </p:sp>
      <p:sp>
        <p:nvSpPr>
          <p:cNvPr id="5" name="Pladsholder til diasnummer 4"/>
          <p:cNvSpPr>
            <a:spLocks noGrp="1"/>
          </p:cNvSpPr>
          <p:nvPr>
            <p:ph type="sldNum" sz="quarter" idx="12"/>
          </p:nvPr>
        </p:nvSpPr>
        <p:spPr/>
        <p:txBody>
          <a:bodyPr/>
          <a:lstStyle/>
          <a:p>
            <a:fld id="{2594DCAA-02E8-4305-8D56-3AE84F4CF6D8}" type="slidenum">
              <a:rPr lang="en-US" smtClean="0"/>
              <a:pPr/>
              <a:t>22</a:t>
            </a:fld>
            <a:endParaRPr lang="en-US"/>
          </a:p>
        </p:txBody>
      </p:sp>
      <p:sp>
        <p:nvSpPr>
          <p:cNvPr id="6" name="Pladsholder til sidefod 5"/>
          <p:cNvSpPr>
            <a:spLocks noGrp="1"/>
          </p:cNvSpPr>
          <p:nvPr>
            <p:ph type="ftr" sz="quarter" idx="11"/>
          </p:nvPr>
        </p:nvSpPr>
        <p:spPr/>
        <p:txBody>
          <a:bodyPr/>
          <a:lstStyle/>
          <a:p>
            <a:r>
              <a:rPr lang="da-DK"/>
              <a:t>TmK: Intro, Forudsætninger og definitioner</a:t>
            </a:r>
            <a:endParaRPr lang="en-US"/>
          </a:p>
        </p:txBody>
      </p:sp>
      <p:pic>
        <p:nvPicPr>
          <p:cNvPr id="1024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42" y="-243408"/>
            <a:ext cx="12575734" cy="756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86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1F342ED2-2E0A-4BB3-866C-BEC42BE27D3F}" type="datetime2">
              <a:rPr lang="da-DK" smtClean="0"/>
              <a:t>5. februar 2019</a:t>
            </a:fld>
            <a:endParaRPr lang="en-US"/>
          </a:p>
        </p:txBody>
      </p:sp>
      <p:sp>
        <p:nvSpPr>
          <p:cNvPr id="5" name="Pladsholder til diasnummer 4"/>
          <p:cNvSpPr>
            <a:spLocks noGrp="1"/>
          </p:cNvSpPr>
          <p:nvPr>
            <p:ph type="sldNum" sz="quarter" idx="12"/>
          </p:nvPr>
        </p:nvSpPr>
        <p:spPr/>
        <p:txBody>
          <a:bodyPr/>
          <a:lstStyle/>
          <a:p>
            <a:fld id="{2594DCAA-02E8-4305-8D56-3AE84F4CF6D8}" type="slidenum">
              <a:rPr lang="en-US" smtClean="0"/>
              <a:pPr/>
              <a:t>23</a:t>
            </a:fld>
            <a:endParaRPr lang="en-US"/>
          </a:p>
        </p:txBody>
      </p:sp>
      <p:sp>
        <p:nvSpPr>
          <p:cNvPr id="6" name="Pladsholder til sidefod 5"/>
          <p:cNvSpPr>
            <a:spLocks noGrp="1"/>
          </p:cNvSpPr>
          <p:nvPr>
            <p:ph type="ftr" sz="quarter" idx="11"/>
          </p:nvPr>
        </p:nvSpPr>
        <p:spPr/>
        <p:txBody>
          <a:bodyPr/>
          <a:lstStyle/>
          <a:p>
            <a:r>
              <a:rPr lang="da-DK"/>
              <a:t>TmK: Intro, Forudsætninger og definitioner</a:t>
            </a:r>
            <a:endParaRPr lang="en-US"/>
          </a:p>
        </p:txBody>
      </p:sp>
      <p:pic>
        <p:nvPicPr>
          <p:cNvPr id="1126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527" y="-432048"/>
            <a:ext cx="11932019" cy="71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91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72E1DC3C-CFE4-402E-BB1E-C12EC4D35682}" type="datetime2">
              <a:rPr lang="da-DK" smtClean="0"/>
              <a:t>5. februar 2019</a:t>
            </a:fld>
            <a:endParaRPr lang="en-US"/>
          </a:p>
        </p:txBody>
      </p:sp>
      <p:sp>
        <p:nvSpPr>
          <p:cNvPr id="4" name="Pladsholder til diasnummer 3"/>
          <p:cNvSpPr>
            <a:spLocks noGrp="1"/>
          </p:cNvSpPr>
          <p:nvPr>
            <p:ph type="sldNum" sz="quarter" idx="12"/>
          </p:nvPr>
        </p:nvSpPr>
        <p:spPr/>
        <p:txBody>
          <a:bodyPr/>
          <a:lstStyle/>
          <a:p>
            <a:fld id="{2594DCAA-02E8-4305-8D56-3AE84F4CF6D8}" type="slidenum">
              <a:rPr lang="en-US" smtClean="0"/>
              <a:pPr/>
              <a:t>24</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pic>
        <p:nvPicPr>
          <p:cNvPr id="1229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531440"/>
            <a:ext cx="12817424" cy="770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88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816102" y="220861"/>
            <a:ext cx="7041014" cy="6232475"/>
          </a:xfrm>
          <a:prstGeom prst="rect">
            <a:avLst/>
          </a:prstGeom>
        </p:spPr>
        <p:txBody>
          <a:bodyPr wrap="square">
            <a:spAutoFit/>
          </a:bodyPr>
          <a:lstStyle/>
          <a:p>
            <a:r>
              <a:rPr lang="da-DK" sz="2100" b="1" dirty="0"/>
              <a:t>1.7 Opgave</a:t>
            </a:r>
          </a:p>
          <a:p>
            <a:endParaRPr lang="da-DK" sz="2100" b="1" dirty="0"/>
          </a:p>
          <a:p>
            <a:r>
              <a:rPr lang="da-DK" sz="2100" dirty="0"/>
              <a:t>Brug ikke internettet eller bogens </a:t>
            </a:r>
            <a:r>
              <a:rPr lang="da-DK" sz="2100" dirty="0" err="1"/>
              <a:t>index</a:t>
            </a:r>
            <a:r>
              <a:rPr lang="da-DK" sz="2100" dirty="0"/>
              <a:t> til besvarelse af denne opgave - brug udelukkende egen viden og erfaring. </a:t>
            </a:r>
          </a:p>
          <a:p>
            <a:endParaRPr lang="da-DK" sz="2100" dirty="0"/>
          </a:p>
          <a:p>
            <a:r>
              <a:rPr lang="da-DK" sz="2100" dirty="0"/>
              <a:t>Definér: </a:t>
            </a:r>
          </a:p>
          <a:p>
            <a:endParaRPr lang="da-DK" sz="2100" dirty="0"/>
          </a:p>
          <a:p>
            <a:pPr marL="342900" indent="-342900">
              <a:buFont typeface="Arial" panose="020B0604020202020204" pitchFamily="34" charset="0"/>
              <a:buChar char="•"/>
            </a:pPr>
            <a:r>
              <a:rPr lang="da-DK" sz="2100" dirty="0"/>
              <a:t>Branding</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err="1"/>
              <a:t>Corporate</a:t>
            </a:r>
            <a:r>
              <a:rPr lang="da-DK" sz="2100" dirty="0"/>
              <a:t> brand</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Product brand</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Virksomhed</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Digital marketing</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Digitalisering</a:t>
            </a:r>
          </a:p>
          <a:p>
            <a:endParaRPr lang="da-DK" sz="2100" dirty="0"/>
          </a:p>
        </p:txBody>
      </p:sp>
      <p:sp>
        <p:nvSpPr>
          <p:cNvPr id="3" name="Pladsholder til dato 2"/>
          <p:cNvSpPr>
            <a:spLocks noGrp="1"/>
          </p:cNvSpPr>
          <p:nvPr>
            <p:ph type="dt" sz="half" idx="10"/>
          </p:nvPr>
        </p:nvSpPr>
        <p:spPr/>
        <p:txBody>
          <a:bodyPr/>
          <a:lstStyle/>
          <a:p>
            <a:fld id="{7910932F-A803-4A97-B2FF-407B95B01C34}" type="datetime2">
              <a:rPr lang="da-DK" smtClean="0"/>
              <a:t>5. februar 2019</a:t>
            </a:fld>
            <a:endParaRPr lang="da-DK"/>
          </a:p>
        </p:txBody>
      </p:sp>
      <p:sp>
        <p:nvSpPr>
          <p:cNvPr id="6" name="Pladsholder til sidefod 5"/>
          <p:cNvSpPr>
            <a:spLocks noGrp="1"/>
          </p:cNvSpPr>
          <p:nvPr>
            <p:ph type="ftr" sz="quarter" idx="11"/>
          </p:nvPr>
        </p:nvSpPr>
        <p:spPr/>
        <p:txBody>
          <a:bodyPr/>
          <a:lstStyle/>
          <a:p>
            <a:r>
              <a:rPr lang="da-DK"/>
              <a:t>TmK: Intro, Forudsætninger og definitioner</a:t>
            </a:r>
          </a:p>
        </p:txBody>
      </p:sp>
      <p:sp>
        <p:nvSpPr>
          <p:cNvPr id="7" name="Pladsholder til slidenummer 6"/>
          <p:cNvSpPr>
            <a:spLocks noGrp="1"/>
          </p:cNvSpPr>
          <p:nvPr>
            <p:ph type="sldNum" sz="quarter" idx="12"/>
          </p:nvPr>
        </p:nvSpPr>
        <p:spPr/>
        <p:txBody>
          <a:bodyPr/>
          <a:lstStyle/>
          <a:p>
            <a:fld id="{00D3A9D4-0B04-4CC7-92EE-DB22B2EDE65E}" type="slidenum">
              <a:rPr lang="da-DK" smtClean="0"/>
              <a:t>25</a:t>
            </a:fld>
            <a:endParaRPr lang="da-DK"/>
          </a:p>
        </p:txBody>
      </p:sp>
      <p:sp>
        <p:nvSpPr>
          <p:cNvPr id="8" name="Pladsholder til indhold 1">
            <a:extLst>
              <a:ext uri="{FF2B5EF4-FFF2-40B4-BE49-F238E27FC236}">
                <a16:creationId xmlns:a16="http://schemas.microsoft.com/office/drawing/2014/main" xmlns="" id="{07AED0CE-470C-41EE-BF77-E34FCB3AAD86}"/>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solidFill>
                  <a:srgbClr val="FF0000"/>
                </a:solidFill>
              </a:rPr>
              <a:t>Forudsætninger og definitioner</a:t>
            </a:r>
          </a:p>
          <a:p>
            <a:pPr marL="0" indent="0">
              <a:buNone/>
            </a:pPr>
            <a:r>
              <a:rPr lang="da-DK"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1215587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835696" y="760371"/>
            <a:ext cx="7274777" cy="5586145"/>
          </a:xfrm>
          <a:prstGeom prst="rect">
            <a:avLst/>
          </a:prstGeom>
        </p:spPr>
        <p:txBody>
          <a:bodyPr wrap="square">
            <a:spAutoFit/>
          </a:bodyPr>
          <a:lstStyle/>
          <a:p>
            <a:r>
              <a:rPr lang="da-DK" sz="2100" dirty="0"/>
              <a:t>Digitalisering: </a:t>
            </a:r>
          </a:p>
          <a:p>
            <a:r>
              <a:rPr lang="da-DK" sz="2100" dirty="0"/>
              <a:t>Implementering af computerbaserede forretningsgange og af elektroniske kommunikationskanaler.</a:t>
            </a:r>
          </a:p>
          <a:p>
            <a:r>
              <a:rPr lang="da-DK" sz="2100" dirty="0"/>
              <a:t> </a:t>
            </a:r>
          </a:p>
          <a:p>
            <a:r>
              <a:rPr lang="da-DK" sz="2100" dirty="0"/>
              <a:t>Digital marketing: </a:t>
            </a:r>
          </a:p>
          <a:p>
            <a:pPr lvl="0"/>
            <a:r>
              <a:rPr lang="da-DK" sz="2100" dirty="0"/>
              <a:t>Overordnet definition: Implementering af computerbaserede forretningsgange i marketing.</a:t>
            </a:r>
          </a:p>
          <a:p>
            <a:pPr lvl="0"/>
            <a:r>
              <a:rPr lang="da-DK" sz="2100" dirty="0"/>
              <a:t>Kommunikativ vinkel: Virksomhedens brug af internettet, herunder de sociale medier, til at opnå og opretholde kontakt med målgruppen og interessenterne, også kaldet Digital promotion.</a:t>
            </a:r>
          </a:p>
          <a:p>
            <a:r>
              <a:rPr lang="da-DK" sz="2100" dirty="0"/>
              <a:t> </a:t>
            </a:r>
          </a:p>
          <a:p>
            <a:r>
              <a:rPr lang="da-DK" sz="2100" dirty="0" err="1"/>
              <a:t>Tværmedial</a:t>
            </a:r>
            <a:r>
              <a:rPr lang="da-DK" sz="2100" dirty="0"/>
              <a:t> kommunikation: </a:t>
            </a:r>
          </a:p>
          <a:p>
            <a:r>
              <a:rPr lang="da-DK" sz="2100" dirty="0"/>
              <a:t>Design og organisering af virksomhedens kommunikation på tværs af flere medier, både online og offline, med henblik på at opnå en optimal gennemslagskraft og samtidig sikre en konsistent identitet. </a:t>
            </a:r>
          </a:p>
        </p:txBody>
      </p:sp>
      <p:sp>
        <p:nvSpPr>
          <p:cNvPr id="5" name="Pladsholder til dato 4"/>
          <p:cNvSpPr>
            <a:spLocks noGrp="1"/>
          </p:cNvSpPr>
          <p:nvPr>
            <p:ph type="dt" sz="half" idx="10"/>
          </p:nvPr>
        </p:nvSpPr>
        <p:spPr/>
        <p:txBody>
          <a:bodyPr/>
          <a:lstStyle/>
          <a:p>
            <a:fld id="{19EF792E-3005-467F-9245-064318285D7B}" type="datetime2">
              <a:rPr lang="da-DK" smtClean="0"/>
              <a:t>5. februar 2019</a:t>
            </a:fld>
            <a:endParaRPr lang="da-DK"/>
          </a:p>
        </p:txBody>
      </p:sp>
      <p:sp>
        <p:nvSpPr>
          <p:cNvPr id="6" name="Pladsholder til sidefod 5"/>
          <p:cNvSpPr>
            <a:spLocks noGrp="1"/>
          </p:cNvSpPr>
          <p:nvPr>
            <p:ph type="ftr" sz="quarter" idx="11"/>
          </p:nvPr>
        </p:nvSpPr>
        <p:spPr/>
        <p:txBody>
          <a:bodyPr/>
          <a:lstStyle/>
          <a:p>
            <a:r>
              <a:rPr lang="da-DK"/>
              <a:t>TmK: Intro, Forudsætninger og definitioner</a:t>
            </a:r>
          </a:p>
        </p:txBody>
      </p:sp>
      <p:sp>
        <p:nvSpPr>
          <p:cNvPr id="7" name="Pladsholder til slidenummer 6"/>
          <p:cNvSpPr>
            <a:spLocks noGrp="1"/>
          </p:cNvSpPr>
          <p:nvPr>
            <p:ph type="sldNum" sz="quarter" idx="12"/>
          </p:nvPr>
        </p:nvSpPr>
        <p:spPr/>
        <p:txBody>
          <a:bodyPr/>
          <a:lstStyle/>
          <a:p>
            <a:fld id="{00D3A9D4-0B04-4CC7-92EE-DB22B2EDE65E}" type="slidenum">
              <a:rPr lang="da-DK" smtClean="0"/>
              <a:t>26</a:t>
            </a:fld>
            <a:endParaRPr lang="da-DK"/>
          </a:p>
        </p:txBody>
      </p:sp>
      <p:sp>
        <p:nvSpPr>
          <p:cNvPr id="8" name="Pladsholder til indhold 1">
            <a:extLst>
              <a:ext uri="{FF2B5EF4-FFF2-40B4-BE49-F238E27FC236}">
                <a16:creationId xmlns:a16="http://schemas.microsoft.com/office/drawing/2014/main" xmlns="" id="{6EA2B45D-E111-459E-AD88-337CC9959CAF}"/>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solidFill>
                  <a:srgbClr val="FF0000"/>
                </a:solidFill>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627229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63688" y="1084020"/>
            <a:ext cx="7174572" cy="4939814"/>
          </a:xfrm>
          <a:prstGeom prst="rect">
            <a:avLst/>
          </a:prstGeom>
        </p:spPr>
        <p:txBody>
          <a:bodyPr wrap="square">
            <a:spAutoFit/>
          </a:bodyPr>
          <a:lstStyle/>
          <a:p>
            <a:r>
              <a:rPr lang="da-DK" sz="2100" dirty="0"/>
              <a:t>Virksomhed: </a:t>
            </a:r>
          </a:p>
          <a:p>
            <a:r>
              <a:rPr lang="da-DK" sz="2100" dirty="0"/>
              <a:t>I denne bog dækker begrebet private som offentlige virksomheder, alle former for organisationer, om det er Dansk Arbejdsgiverforeningen, NGO’er eller politiske partier, samt alle typer af institutioner fra uddannelsesinstitutioner over museer til ministerier. </a:t>
            </a:r>
          </a:p>
          <a:p>
            <a:endParaRPr lang="da-DK" sz="2100" dirty="0"/>
          </a:p>
          <a:p>
            <a:r>
              <a:rPr lang="da-DK" sz="2100" dirty="0"/>
              <a:t>Branding: </a:t>
            </a:r>
          </a:p>
          <a:p>
            <a:r>
              <a:rPr lang="da-DK" sz="2100" dirty="0"/>
              <a:t>Den bevidste, planlagte og løbende udvikling af virksomheden og dens produkters ’personlighed’. Brand personality: Den ‘person’, kunderne oplever, når de møder et firma/produkt.</a:t>
            </a:r>
          </a:p>
          <a:p>
            <a:endParaRPr lang="da-DK" sz="2100" dirty="0"/>
          </a:p>
          <a:p>
            <a:pPr lvl="0"/>
            <a:r>
              <a:rPr lang="da-DK" sz="2100" dirty="0" err="1"/>
              <a:t>Corporate</a:t>
            </a:r>
            <a:r>
              <a:rPr lang="da-DK" sz="2100" dirty="0"/>
              <a:t> Brand: En virksomhed plus dens image (fx Apple).</a:t>
            </a:r>
          </a:p>
          <a:p>
            <a:pPr lvl="0"/>
            <a:endParaRPr lang="da-DK" sz="2100" dirty="0"/>
          </a:p>
          <a:p>
            <a:pPr lvl="0"/>
            <a:r>
              <a:rPr lang="da-DK" sz="2100" dirty="0"/>
              <a:t>Product Brand: Et generisk produkt plus dets image (fx iPhone).</a:t>
            </a:r>
          </a:p>
        </p:txBody>
      </p:sp>
      <p:sp>
        <p:nvSpPr>
          <p:cNvPr id="6" name="Pladsholder til dato 5"/>
          <p:cNvSpPr>
            <a:spLocks noGrp="1"/>
          </p:cNvSpPr>
          <p:nvPr>
            <p:ph type="dt" sz="half" idx="10"/>
          </p:nvPr>
        </p:nvSpPr>
        <p:spPr/>
        <p:txBody>
          <a:bodyPr/>
          <a:lstStyle/>
          <a:p>
            <a:fld id="{6FAE58D1-4735-4A5B-8241-DD6593E16297}" type="datetime2">
              <a:rPr lang="da-DK" smtClean="0"/>
              <a:t>5. februar 2019</a:t>
            </a:fld>
            <a:endParaRPr lang="da-DK"/>
          </a:p>
        </p:txBody>
      </p:sp>
      <p:sp>
        <p:nvSpPr>
          <p:cNvPr id="7" name="Pladsholder til sidefod 6"/>
          <p:cNvSpPr>
            <a:spLocks noGrp="1"/>
          </p:cNvSpPr>
          <p:nvPr>
            <p:ph type="ftr" sz="quarter" idx="11"/>
          </p:nvPr>
        </p:nvSpPr>
        <p:spPr/>
        <p:txBody>
          <a:bodyPr/>
          <a:lstStyle/>
          <a:p>
            <a:r>
              <a:rPr lang="da-DK"/>
              <a:t>TmK: Intro, Forudsætninger og definitioner</a:t>
            </a:r>
          </a:p>
        </p:txBody>
      </p:sp>
      <p:sp>
        <p:nvSpPr>
          <p:cNvPr id="8" name="Pladsholder til slidenummer 7"/>
          <p:cNvSpPr>
            <a:spLocks noGrp="1"/>
          </p:cNvSpPr>
          <p:nvPr>
            <p:ph type="sldNum" sz="quarter" idx="12"/>
          </p:nvPr>
        </p:nvSpPr>
        <p:spPr/>
        <p:txBody>
          <a:bodyPr/>
          <a:lstStyle/>
          <a:p>
            <a:fld id="{00D3A9D4-0B04-4CC7-92EE-DB22B2EDE65E}" type="slidenum">
              <a:rPr lang="da-DK" smtClean="0"/>
              <a:t>27</a:t>
            </a:fld>
            <a:endParaRPr lang="da-DK"/>
          </a:p>
        </p:txBody>
      </p:sp>
      <p:sp>
        <p:nvSpPr>
          <p:cNvPr id="9" name="Pladsholder til indhold 1">
            <a:extLst>
              <a:ext uri="{FF2B5EF4-FFF2-40B4-BE49-F238E27FC236}">
                <a16:creationId xmlns:a16="http://schemas.microsoft.com/office/drawing/2014/main" xmlns="" id="{165296D4-E068-4C85-B5C7-E3EB1186B686}"/>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solidFill>
                  <a:srgbClr val="FF0000"/>
                </a:solidFill>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1254545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52600" y="1348133"/>
            <a:ext cx="7299960" cy="3647152"/>
          </a:xfrm>
          <a:prstGeom prst="rect">
            <a:avLst/>
          </a:prstGeom>
        </p:spPr>
        <p:txBody>
          <a:bodyPr wrap="square">
            <a:spAutoFit/>
          </a:bodyPr>
          <a:lstStyle/>
          <a:p>
            <a:endParaRPr lang="da-DK" sz="2100" dirty="0"/>
          </a:p>
          <a:p>
            <a:r>
              <a:rPr lang="da-DK" sz="2100" dirty="0"/>
              <a:t>Hvad er forskellen mellem markedsmål og kommunikationsmål?</a:t>
            </a:r>
          </a:p>
          <a:p>
            <a:endParaRPr lang="da-DK" sz="2100" dirty="0"/>
          </a:p>
          <a:p>
            <a:endParaRPr lang="da-DK" sz="2100" dirty="0"/>
          </a:p>
          <a:p>
            <a:r>
              <a:rPr lang="da-DK" sz="2100" dirty="0"/>
              <a:t>Forklar push/</a:t>
            </a:r>
            <a:r>
              <a:rPr lang="da-DK" sz="2100" dirty="0" err="1"/>
              <a:t>pull</a:t>
            </a:r>
            <a:r>
              <a:rPr lang="da-DK" sz="2100" dirty="0"/>
              <a:t> marketing</a:t>
            </a:r>
          </a:p>
          <a:p>
            <a:endParaRPr lang="da-DK" sz="2100" dirty="0"/>
          </a:p>
          <a:p>
            <a:endParaRPr lang="da-DK" sz="2100" dirty="0"/>
          </a:p>
          <a:p>
            <a:r>
              <a:rPr lang="da-DK" sz="2100" dirty="0"/>
              <a:t>Hvilke forskellige markeder findes der?</a:t>
            </a:r>
          </a:p>
          <a:p>
            <a:endParaRPr lang="da-DK" sz="2100" dirty="0"/>
          </a:p>
          <a:p>
            <a:endParaRPr lang="da-DK" sz="2100" dirty="0"/>
          </a:p>
          <a:p>
            <a:endParaRPr lang="da-DK" sz="2100" dirty="0"/>
          </a:p>
        </p:txBody>
      </p:sp>
      <p:sp>
        <p:nvSpPr>
          <p:cNvPr id="3" name="Pladsholder til dato 2"/>
          <p:cNvSpPr>
            <a:spLocks noGrp="1"/>
          </p:cNvSpPr>
          <p:nvPr>
            <p:ph type="dt" sz="half" idx="10"/>
          </p:nvPr>
        </p:nvSpPr>
        <p:spPr/>
        <p:txBody>
          <a:bodyPr/>
          <a:lstStyle/>
          <a:p>
            <a:fld id="{67CFE2B7-160B-4170-82AE-B099DE37CD81}" type="datetime2">
              <a:rPr lang="da-DK" smtClean="0"/>
              <a:t>5. februar 2019</a:t>
            </a:fld>
            <a:endParaRPr lang="da-DK"/>
          </a:p>
        </p:txBody>
      </p:sp>
      <p:sp>
        <p:nvSpPr>
          <p:cNvPr id="7" name="Pladsholder til sidefod 6"/>
          <p:cNvSpPr>
            <a:spLocks noGrp="1"/>
          </p:cNvSpPr>
          <p:nvPr>
            <p:ph type="ftr" sz="quarter" idx="11"/>
          </p:nvPr>
        </p:nvSpPr>
        <p:spPr/>
        <p:txBody>
          <a:bodyPr/>
          <a:lstStyle/>
          <a:p>
            <a:r>
              <a:rPr lang="da-DK"/>
              <a:t>TmK: Intro, Forudsætninger og definitioner</a:t>
            </a:r>
          </a:p>
        </p:txBody>
      </p:sp>
      <p:sp>
        <p:nvSpPr>
          <p:cNvPr id="8" name="Pladsholder til slidenummer 7"/>
          <p:cNvSpPr>
            <a:spLocks noGrp="1"/>
          </p:cNvSpPr>
          <p:nvPr>
            <p:ph type="sldNum" sz="quarter" idx="12"/>
          </p:nvPr>
        </p:nvSpPr>
        <p:spPr/>
        <p:txBody>
          <a:bodyPr/>
          <a:lstStyle/>
          <a:p>
            <a:fld id="{00D3A9D4-0B04-4CC7-92EE-DB22B2EDE65E}" type="slidenum">
              <a:rPr lang="da-DK" smtClean="0"/>
              <a:t>28</a:t>
            </a:fld>
            <a:endParaRPr lang="da-DK"/>
          </a:p>
        </p:txBody>
      </p:sp>
      <p:sp>
        <p:nvSpPr>
          <p:cNvPr id="9" name="Pladsholder til indhold 1">
            <a:extLst>
              <a:ext uri="{FF2B5EF4-FFF2-40B4-BE49-F238E27FC236}">
                <a16:creationId xmlns:a16="http://schemas.microsoft.com/office/drawing/2014/main" xmlns="" id="{A3BC0190-FD0A-4E8E-A2A5-0748B1ED3412}"/>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solidFill>
                  <a:srgbClr val="FF0000"/>
                </a:solidFill>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494919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52600" y="1348133"/>
            <a:ext cx="7299960" cy="3647152"/>
          </a:xfrm>
          <a:prstGeom prst="rect">
            <a:avLst/>
          </a:prstGeom>
        </p:spPr>
        <p:txBody>
          <a:bodyPr wrap="square">
            <a:spAutoFit/>
          </a:bodyPr>
          <a:lstStyle/>
          <a:p>
            <a:endParaRPr lang="da-DK" sz="2100" dirty="0"/>
          </a:p>
          <a:p>
            <a:r>
              <a:rPr lang="da-DK" sz="2100" dirty="0"/>
              <a:t>Hvad er forskellen mellem markedsmål og kommunikationsmål?</a:t>
            </a:r>
          </a:p>
          <a:p>
            <a:endParaRPr lang="da-DK" sz="2100" dirty="0"/>
          </a:p>
          <a:p>
            <a:endParaRPr lang="da-DK" sz="2100" dirty="0"/>
          </a:p>
          <a:p>
            <a:r>
              <a:rPr lang="da-DK" sz="2100" dirty="0"/>
              <a:t>Forklar push/</a:t>
            </a:r>
            <a:r>
              <a:rPr lang="da-DK" sz="2100" dirty="0" err="1"/>
              <a:t>pull</a:t>
            </a:r>
            <a:r>
              <a:rPr lang="da-DK" sz="2100" dirty="0"/>
              <a:t> marketing</a:t>
            </a:r>
          </a:p>
          <a:p>
            <a:endParaRPr lang="da-DK" sz="2100" dirty="0"/>
          </a:p>
          <a:p>
            <a:endParaRPr lang="da-DK" sz="2100" dirty="0"/>
          </a:p>
          <a:p>
            <a:r>
              <a:rPr lang="da-DK" sz="2100" dirty="0"/>
              <a:t>Hvilke forskellige markeder findes der?</a:t>
            </a:r>
          </a:p>
          <a:p>
            <a:endParaRPr lang="da-DK" sz="2100" dirty="0"/>
          </a:p>
          <a:p>
            <a:endParaRPr lang="da-DK" sz="2100" dirty="0"/>
          </a:p>
          <a:p>
            <a:endParaRPr lang="da-DK" sz="2100" dirty="0"/>
          </a:p>
        </p:txBody>
      </p:sp>
      <p:sp>
        <p:nvSpPr>
          <p:cNvPr id="3" name="Pladsholder til dato 2"/>
          <p:cNvSpPr>
            <a:spLocks noGrp="1"/>
          </p:cNvSpPr>
          <p:nvPr>
            <p:ph type="dt" sz="half" idx="10"/>
          </p:nvPr>
        </p:nvSpPr>
        <p:spPr/>
        <p:txBody>
          <a:bodyPr/>
          <a:lstStyle/>
          <a:p>
            <a:fld id="{5402033D-0B55-42E3-9984-6619B1FF5104}" type="datetime2">
              <a:rPr lang="da-DK" smtClean="0"/>
              <a:t>5. februar 2019</a:t>
            </a:fld>
            <a:endParaRPr lang="da-DK"/>
          </a:p>
        </p:txBody>
      </p:sp>
      <p:sp>
        <p:nvSpPr>
          <p:cNvPr id="4" name="Pladsholder til sidefod 3"/>
          <p:cNvSpPr>
            <a:spLocks noGrp="1"/>
          </p:cNvSpPr>
          <p:nvPr>
            <p:ph type="ftr" sz="quarter" idx="11"/>
          </p:nvPr>
        </p:nvSpPr>
        <p:spPr/>
        <p:txBody>
          <a:bodyPr/>
          <a:lstStyle/>
          <a:p>
            <a:r>
              <a:rPr lang="da-DK"/>
              <a:t>TmK: Intro, Forudsætninger og definitioner</a:t>
            </a:r>
          </a:p>
        </p:txBody>
      </p:sp>
      <p:sp>
        <p:nvSpPr>
          <p:cNvPr id="5" name="Pladsholder til slidenummer 4"/>
          <p:cNvSpPr>
            <a:spLocks noGrp="1"/>
          </p:cNvSpPr>
          <p:nvPr>
            <p:ph type="sldNum" sz="quarter" idx="12"/>
          </p:nvPr>
        </p:nvSpPr>
        <p:spPr/>
        <p:txBody>
          <a:bodyPr/>
          <a:lstStyle/>
          <a:p>
            <a:fld id="{00D3A9D4-0B04-4CC7-92EE-DB22B2EDE65E}" type="slidenum">
              <a:rPr lang="da-DK" smtClean="0"/>
              <a:t>29</a:t>
            </a:fld>
            <a:endParaRPr lang="da-DK"/>
          </a:p>
        </p:txBody>
      </p:sp>
      <p:sp>
        <p:nvSpPr>
          <p:cNvPr id="7" name="Pladsholder til indhold 1">
            <a:extLst>
              <a:ext uri="{FF2B5EF4-FFF2-40B4-BE49-F238E27FC236}">
                <a16:creationId xmlns:a16="http://schemas.microsoft.com/office/drawing/2014/main" xmlns="" id="{69C241D7-4E69-47F7-8A89-9578599B51CE}"/>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solidFill>
                  <a:srgbClr val="FF0000"/>
                </a:solidFill>
                <a:latin typeface="Calibri" panose="020F0502020204030204" pitchFamily="34" charset="0"/>
                <a:cs typeface="Times New Roman" panose="02020603050405020304" pitchFamily="18" charset="0"/>
              </a:rPr>
              <a:t>Push/</a:t>
            </a:r>
            <a:r>
              <a:rPr lang="da-DK" sz="1700" dirty="0" err="1">
                <a:solidFill>
                  <a:srgbClr val="FF0000"/>
                </a:solidFill>
                <a:latin typeface="Calibri" panose="020F0502020204030204" pitchFamily="34" charset="0"/>
                <a:cs typeface="Times New Roman" panose="02020603050405020304" pitchFamily="18" charset="0"/>
              </a:rPr>
              <a:t>pull</a:t>
            </a:r>
            <a:endParaRPr lang="da-DK" sz="1700" dirty="0">
              <a:solidFill>
                <a:srgbClr val="FF0000"/>
              </a:solidFill>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204322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E34554CF-3C3E-4CD5-9510-61B5AC6D3DAB}" type="datetime2">
              <a:rPr lang="da-DK" smtClean="0"/>
              <a:t>5. februar 2019</a:t>
            </a:fld>
            <a:endParaRPr lang="en-US" dirty="0"/>
          </a:p>
        </p:txBody>
      </p:sp>
      <p:sp>
        <p:nvSpPr>
          <p:cNvPr id="5" name="Pladsholder til diasnummer 4"/>
          <p:cNvSpPr>
            <a:spLocks noGrp="1"/>
          </p:cNvSpPr>
          <p:nvPr>
            <p:ph type="sldNum" sz="quarter" idx="12"/>
          </p:nvPr>
        </p:nvSpPr>
        <p:spPr/>
        <p:txBody>
          <a:bodyPr/>
          <a:lstStyle/>
          <a:p>
            <a:fld id="{2594DCAA-02E8-4305-8D56-3AE84F4CF6D8}" type="slidenum">
              <a:rPr lang="en-US" smtClean="0"/>
              <a:pPr/>
              <a:t>3</a:t>
            </a:fld>
            <a:endParaRPr lang="en-US" dirty="0"/>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7" name="Pladsholder til indhold 2"/>
          <p:cNvSpPr txBox="1">
            <a:spLocks/>
          </p:cNvSpPr>
          <p:nvPr/>
        </p:nvSpPr>
        <p:spPr>
          <a:xfrm>
            <a:off x="2267744" y="1268760"/>
            <a:ext cx="6336704" cy="352839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a-DK" sz="2600" dirty="0"/>
              <a:t>Forventningsafklaring</a:t>
            </a:r>
          </a:p>
          <a:p>
            <a:endParaRPr lang="da-DK" sz="2600" dirty="0"/>
          </a:p>
          <a:p>
            <a:r>
              <a:rPr lang="da-DK" sz="2600" dirty="0"/>
              <a:t>Hvad er dit mål med at læse TmK? </a:t>
            </a:r>
          </a:p>
          <a:p>
            <a:pPr marL="0" indent="0">
              <a:buFont typeface="Arial" pitchFamily="34" charset="0"/>
              <a:buNone/>
            </a:pPr>
            <a:endParaRPr lang="da-DK" sz="2600" dirty="0"/>
          </a:p>
          <a:p>
            <a:r>
              <a:rPr lang="da-DK" sz="2600" dirty="0"/>
              <a:t>Hvad forventer du af faget?</a:t>
            </a:r>
          </a:p>
          <a:p>
            <a:endParaRPr lang="da-DK" sz="2600" dirty="0"/>
          </a:p>
          <a:p>
            <a:r>
              <a:rPr lang="da-DK" sz="2600" dirty="0"/>
              <a:t>Har du publiceret tekster online eller offline som privatperson (blogs m.m.) eller professionelt? </a:t>
            </a:r>
          </a:p>
          <a:p>
            <a:pPr marL="0" indent="0">
              <a:buFont typeface="Arial" pitchFamily="34" charset="0"/>
              <a:buNone/>
            </a:pPr>
            <a:endParaRPr lang="da-DK" dirty="0"/>
          </a:p>
          <a:p>
            <a:pPr marL="0" indent="0">
              <a:buNone/>
            </a:pPr>
            <a:endParaRPr lang="da-DK" dirty="0"/>
          </a:p>
          <a:p>
            <a:endParaRPr lang="da-DK" dirty="0"/>
          </a:p>
          <a:p>
            <a:endParaRPr lang="da-DK" dirty="0"/>
          </a:p>
          <a:p>
            <a:pPr marL="0" indent="0">
              <a:buFont typeface="Arial" pitchFamily="34" charset="0"/>
              <a:buNone/>
            </a:pPr>
            <a:endParaRPr lang="da-DK" dirty="0"/>
          </a:p>
        </p:txBody>
      </p:sp>
      <p:sp>
        <p:nvSpPr>
          <p:cNvPr id="10" name="Pladsholder til indhold 1">
            <a:extLst>
              <a:ext uri="{FF2B5EF4-FFF2-40B4-BE49-F238E27FC236}">
                <a16:creationId xmlns:a16="http://schemas.microsoft.com/office/drawing/2014/main" xmlns="" id="{C7FF82CA-C7F8-4D3A-B1C6-BD8236B08429}"/>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solidFill>
                  <a:srgbClr val="FF0000"/>
                </a:solidFill>
              </a:rPr>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42507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52600" y="1348133"/>
            <a:ext cx="7299960" cy="3647152"/>
          </a:xfrm>
          <a:prstGeom prst="rect">
            <a:avLst/>
          </a:prstGeom>
        </p:spPr>
        <p:txBody>
          <a:bodyPr wrap="square">
            <a:spAutoFit/>
          </a:bodyPr>
          <a:lstStyle/>
          <a:p>
            <a:endParaRPr lang="da-DK" sz="2100" dirty="0"/>
          </a:p>
          <a:p>
            <a:r>
              <a:rPr lang="da-DK" sz="2100" dirty="0"/>
              <a:t>Hvad er forskellen mellem markedsmål og kommunikationsmål?</a:t>
            </a:r>
          </a:p>
          <a:p>
            <a:endParaRPr lang="da-DK" sz="2100" dirty="0"/>
          </a:p>
          <a:p>
            <a:endParaRPr lang="da-DK" sz="2100" dirty="0"/>
          </a:p>
          <a:p>
            <a:r>
              <a:rPr lang="da-DK" sz="2100" dirty="0"/>
              <a:t>Forklar push/</a:t>
            </a:r>
            <a:r>
              <a:rPr lang="da-DK" sz="2100" dirty="0" err="1"/>
              <a:t>pull</a:t>
            </a:r>
            <a:r>
              <a:rPr lang="da-DK" sz="2100" dirty="0"/>
              <a:t> marketing</a:t>
            </a:r>
          </a:p>
          <a:p>
            <a:endParaRPr lang="da-DK" sz="2100" dirty="0"/>
          </a:p>
          <a:p>
            <a:endParaRPr lang="da-DK" sz="2100" dirty="0"/>
          </a:p>
          <a:p>
            <a:r>
              <a:rPr lang="da-DK" sz="2100" dirty="0"/>
              <a:t>Hvilke forskellige markeder findes der?</a:t>
            </a:r>
          </a:p>
          <a:p>
            <a:endParaRPr lang="da-DK" sz="2100" dirty="0"/>
          </a:p>
          <a:p>
            <a:endParaRPr lang="da-DK" sz="2100" dirty="0"/>
          </a:p>
          <a:p>
            <a:endParaRPr lang="da-DK" sz="2100" dirty="0"/>
          </a:p>
        </p:txBody>
      </p:sp>
      <p:sp>
        <p:nvSpPr>
          <p:cNvPr id="3" name="Pladsholder til dato 2"/>
          <p:cNvSpPr>
            <a:spLocks noGrp="1"/>
          </p:cNvSpPr>
          <p:nvPr>
            <p:ph type="dt" sz="half" idx="10"/>
          </p:nvPr>
        </p:nvSpPr>
        <p:spPr/>
        <p:txBody>
          <a:bodyPr/>
          <a:lstStyle/>
          <a:p>
            <a:fld id="{1AA6AABC-0A78-46C1-95A0-E6D28AA4539E}" type="datetime2">
              <a:rPr lang="da-DK" smtClean="0"/>
              <a:t>5. februar 2019</a:t>
            </a:fld>
            <a:endParaRPr lang="da-DK"/>
          </a:p>
        </p:txBody>
      </p:sp>
      <p:sp>
        <p:nvSpPr>
          <p:cNvPr id="4" name="Pladsholder til sidefod 3"/>
          <p:cNvSpPr>
            <a:spLocks noGrp="1"/>
          </p:cNvSpPr>
          <p:nvPr>
            <p:ph type="ftr" sz="quarter" idx="11"/>
          </p:nvPr>
        </p:nvSpPr>
        <p:spPr/>
        <p:txBody>
          <a:bodyPr/>
          <a:lstStyle/>
          <a:p>
            <a:r>
              <a:rPr lang="da-DK"/>
              <a:t>TmK: Intro, Forudsætninger og definitioner</a:t>
            </a:r>
          </a:p>
        </p:txBody>
      </p:sp>
      <p:sp>
        <p:nvSpPr>
          <p:cNvPr id="5" name="Pladsholder til slidenummer 4"/>
          <p:cNvSpPr>
            <a:spLocks noGrp="1"/>
          </p:cNvSpPr>
          <p:nvPr>
            <p:ph type="sldNum" sz="quarter" idx="12"/>
          </p:nvPr>
        </p:nvSpPr>
        <p:spPr/>
        <p:txBody>
          <a:bodyPr/>
          <a:lstStyle/>
          <a:p>
            <a:fld id="{00D3A9D4-0B04-4CC7-92EE-DB22B2EDE65E}" type="slidenum">
              <a:rPr lang="da-DK" smtClean="0"/>
              <a:t>30</a:t>
            </a:fld>
            <a:endParaRPr lang="da-DK"/>
          </a:p>
        </p:txBody>
      </p:sp>
      <p:sp>
        <p:nvSpPr>
          <p:cNvPr id="7" name="Pladsholder til indhold 1">
            <a:extLst>
              <a:ext uri="{FF2B5EF4-FFF2-40B4-BE49-F238E27FC236}">
                <a16:creationId xmlns:a16="http://schemas.microsoft.com/office/drawing/2014/main" xmlns="" id="{C496D85A-5071-418B-B374-680A4A0B5C01}"/>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solidFill>
                  <a:srgbClr val="FF0000"/>
                </a:solidFill>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1788515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65300" y="1124744"/>
            <a:ext cx="7301698" cy="4293483"/>
          </a:xfrm>
          <a:prstGeom prst="rect">
            <a:avLst/>
          </a:prstGeom>
        </p:spPr>
        <p:txBody>
          <a:bodyPr wrap="square">
            <a:spAutoFit/>
          </a:bodyPr>
          <a:lstStyle/>
          <a:p>
            <a:pPr lvl="0"/>
            <a:r>
              <a:rPr lang="da-DK" sz="2100" dirty="0"/>
              <a:t>Hvad bruges SMART-modellen til?</a:t>
            </a:r>
          </a:p>
          <a:p>
            <a:pPr lvl="0"/>
            <a:endParaRPr lang="da-DK" sz="2100" dirty="0"/>
          </a:p>
          <a:p>
            <a:pPr lvl="0"/>
            <a:r>
              <a:rPr lang="da-DK" sz="2100" dirty="0"/>
              <a:t>Specifikt: Målet skal være formuleret konkret og utvetydigt.</a:t>
            </a:r>
          </a:p>
          <a:p>
            <a:pPr lvl="0"/>
            <a:endParaRPr lang="da-DK" sz="2100" dirty="0"/>
          </a:p>
          <a:p>
            <a:pPr lvl="0"/>
            <a:r>
              <a:rPr lang="da-DK" sz="2100" dirty="0"/>
              <a:t>Målbart: Målet skal kvantificeres for senere at kunne evalueres.</a:t>
            </a:r>
          </a:p>
          <a:p>
            <a:pPr lvl="0"/>
            <a:endParaRPr lang="da-DK" sz="2100" dirty="0"/>
          </a:p>
          <a:p>
            <a:pPr lvl="0"/>
            <a:r>
              <a:rPr lang="da-DK" sz="2100" dirty="0"/>
              <a:t>Attraktivt: Det skal være klart, hvorfor det er besværet værd at nå målet.</a:t>
            </a:r>
          </a:p>
          <a:p>
            <a:pPr lvl="0"/>
            <a:endParaRPr lang="da-DK" sz="2100" dirty="0"/>
          </a:p>
          <a:p>
            <a:pPr lvl="0"/>
            <a:r>
              <a:rPr lang="da-DK" sz="2100" dirty="0"/>
              <a:t>Realistisk: Målet skal kunne nås inden for de givne rammer.</a:t>
            </a:r>
          </a:p>
          <a:p>
            <a:pPr lvl="0"/>
            <a:endParaRPr lang="da-DK" sz="2100" dirty="0"/>
          </a:p>
          <a:p>
            <a:pPr lvl="0"/>
            <a:r>
              <a:rPr lang="da-DK" sz="2100" dirty="0"/>
              <a:t>Tidsbestemt: Målet skal være nået og kunne evalueres inden for en fastlagt tidsfrist.</a:t>
            </a:r>
          </a:p>
        </p:txBody>
      </p:sp>
      <p:sp>
        <p:nvSpPr>
          <p:cNvPr id="3" name="Pladsholder til dato 2"/>
          <p:cNvSpPr>
            <a:spLocks noGrp="1"/>
          </p:cNvSpPr>
          <p:nvPr>
            <p:ph type="dt" sz="half" idx="10"/>
          </p:nvPr>
        </p:nvSpPr>
        <p:spPr/>
        <p:txBody>
          <a:bodyPr/>
          <a:lstStyle/>
          <a:p>
            <a:fld id="{69617FF1-E957-4E80-B0D4-08F50758A166}" type="datetime2">
              <a:rPr lang="da-DK" smtClean="0"/>
              <a:t>5. februar 2019</a:t>
            </a:fld>
            <a:endParaRPr lang="da-DK"/>
          </a:p>
        </p:txBody>
      </p:sp>
      <p:sp>
        <p:nvSpPr>
          <p:cNvPr id="7" name="Pladsholder til sidefod 6"/>
          <p:cNvSpPr>
            <a:spLocks noGrp="1"/>
          </p:cNvSpPr>
          <p:nvPr>
            <p:ph type="ftr" sz="quarter" idx="11"/>
          </p:nvPr>
        </p:nvSpPr>
        <p:spPr/>
        <p:txBody>
          <a:bodyPr/>
          <a:lstStyle/>
          <a:p>
            <a:r>
              <a:rPr lang="da-DK"/>
              <a:t>TmK: Intro, Forudsætninger og definitioner</a:t>
            </a:r>
          </a:p>
        </p:txBody>
      </p:sp>
      <p:sp>
        <p:nvSpPr>
          <p:cNvPr id="8" name="Pladsholder til slidenummer 7"/>
          <p:cNvSpPr>
            <a:spLocks noGrp="1"/>
          </p:cNvSpPr>
          <p:nvPr>
            <p:ph type="sldNum" sz="quarter" idx="12"/>
          </p:nvPr>
        </p:nvSpPr>
        <p:spPr/>
        <p:txBody>
          <a:bodyPr/>
          <a:lstStyle/>
          <a:p>
            <a:fld id="{00D3A9D4-0B04-4CC7-92EE-DB22B2EDE65E}" type="slidenum">
              <a:rPr lang="da-DK" smtClean="0"/>
              <a:t>31</a:t>
            </a:fld>
            <a:endParaRPr lang="da-DK"/>
          </a:p>
        </p:txBody>
      </p:sp>
      <p:sp>
        <p:nvSpPr>
          <p:cNvPr id="9" name="Pladsholder til indhold 1">
            <a:extLst>
              <a:ext uri="{FF2B5EF4-FFF2-40B4-BE49-F238E27FC236}">
                <a16:creationId xmlns:a16="http://schemas.microsoft.com/office/drawing/2014/main" xmlns="" id="{43A25244-DC9F-460F-B4D9-B5B66972B345}"/>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solidFill>
                  <a:srgbClr val="FF0000"/>
                </a:solidFill>
              </a:rPr>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2911722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07704" y="836712"/>
            <a:ext cx="7159294" cy="4939814"/>
          </a:xfrm>
          <a:prstGeom prst="rect">
            <a:avLst/>
          </a:prstGeom>
        </p:spPr>
        <p:txBody>
          <a:bodyPr wrap="square">
            <a:spAutoFit/>
          </a:bodyPr>
          <a:lstStyle/>
          <a:p>
            <a:r>
              <a:rPr lang="da-DK" sz="2100" dirty="0"/>
              <a:t>Gennemgående gruppeopgave </a:t>
            </a:r>
          </a:p>
          <a:p>
            <a:r>
              <a:rPr lang="da-DK" sz="2100" dirty="0"/>
              <a:t>Bliv enige om en virksomhed, som gruppemedlemmerne vil arbejde med over et længere forløb, gerne gennem hele kurset. Det må gerne være en start-up eller en mindre virksomhed, der endnu ikke har arbejdet særlig målrettet med digital marketing og markedskommunikation. En sådan virksomhed vil være mere tilbøjelig til at interagere med studiegruppen pga. indlysende </a:t>
            </a:r>
            <a:r>
              <a:rPr lang="da-DK" sz="2100" dirty="0" err="1"/>
              <a:t>win</a:t>
            </a:r>
            <a:r>
              <a:rPr lang="da-DK" sz="2100" dirty="0"/>
              <a:t>-</a:t>
            </a:r>
            <a:r>
              <a:rPr lang="da-DK" sz="2100" dirty="0" err="1"/>
              <a:t>win</a:t>
            </a:r>
            <a:r>
              <a:rPr lang="da-DK" sz="2100" dirty="0"/>
              <a:t>-motiver</a:t>
            </a:r>
            <a:r>
              <a:rPr lang="da-DK" sz="2100" i="1" dirty="0"/>
              <a:t>. </a:t>
            </a:r>
          </a:p>
          <a:p>
            <a:endParaRPr lang="da-DK" sz="2100" dirty="0"/>
          </a:p>
          <a:p>
            <a:r>
              <a:rPr lang="da-DK" sz="2100" dirty="0"/>
              <a:t>Præsentér i plenum med stikord på en PowerPoint:</a:t>
            </a:r>
          </a:p>
          <a:p>
            <a:pPr lvl="0"/>
            <a:r>
              <a:rPr lang="da-DK" sz="2100" dirty="0"/>
              <a:t>Virksomhedens markeder</a:t>
            </a:r>
          </a:p>
          <a:p>
            <a:pPr lvl="0"/>
            <a:r>
              <a:rPr lang="da-DK" sz="2100" dirty="0"/>
              <a:t>Virksomhedens online- og offline-kommunikation</a:t>
            </a:r>
          </a:p>
          <a:p>
            <a:pPr lvl="0"/>
            <a:r>
              <a:rPr lang="da-DK" sz="2100" dirty="0"/>
              <a:t>Gem jeres præsentation i en fælles digital folder. Tilføj gerne flere opgavebesvarelser om samme virksomhed, som I forfatter i løbet af bogens kapitler.</a:t>
            </a:r>
          </a:p>
        </p:txBody>
      </p:sp>
      <p:sp>
        <p:nvSpPr>
          <p:cNvPr id="3" name="Pladsholder til dato 2"/>
          <p:cNvSpPr>
            <a:spLocks noGrp="1"/>
          </p:cNvSpPr>
          <p:nvPr>
            <p:ph type="dt" sz="half" idx="10"/>
          </p:nvPr>
        </p:nvSpPr>
        <p:spPr/>
        <p:txBody>
          <a:bodyPr/>
          <a:lstStyle/>
          <a:p>
            <a:fld id="{4190F759-C5A1-43E7-94E8-C6787B85A5CC}" type="datetime2">
              <a:rPr lang="da-DK" smtClean="0"/>
              <a:t>5. februar 2019</a:t>
            </a:fld>
            <a:endParaRPr lang="da-DK"/>
          </a:p>
        </p:txBody>
      </p:sp>
      <p:sp>
        <p:nvSpPr>
          <p:cNvPr id="8" name="Pladsholder til sidefod 7"/>
          <p:cNvSpPr>
            <a:spLocks noGrp="1"/>
          </p:cNvSpPr>
          <p:nvPr>
            <p:ph type="ftr" sz="quarter" idx="11"/>
          </p:nvPr>
        </p:nvSpPr>
        <p:spPr/>
        <p:txBody>
          <a:bodyPr/>
          <a:lstStyle/>
          <a:p>
            <a:r>
              <a:rPr lang="da-DK"/>
              <a:t>TmK: Intro, Forudsætninger og definitioner</a:t>
            </a:r>
          </a:p>
        </p:txBody>
      </p:sp>
      <p:sp>
        <p:nvSpPr>
          <p:cNvPr id="9" name="Pladsholder til slidenummer 8"/>
          <p:cNvSpPr>
            <a:spLocks noGrp="1"/>
          </p:cNvSpPr>
          <p:nvPr>
            <p:ph type="sldNum" sz="quarter" idx="12"/>
          </p:nvPr>
        </p:nvSpPr>
        <p:spPr/>
        <p:txBody>
          <a:bodyPr/>
          <a:lstStyle/>
          <a:p>
            <a:fld id="{00D3A9D4-0B04-4CC7-92EE-DB22B2EDE65E}" type="slidenum">
              <a:rPr lang="da-DK" smtClean="0"/>
              <a:t>32</a:t>
            </a:fld>
            <a:endParaRPr lang="da-DK"/>
          </a:p>
        </p:txBody>
      </p:sp>
      <p:sp>
        <p:nvSpPr>
          <p:cNvPr id="10" name="Pladsholder til indhold 1">
            <a:extLst>
              <a:ext uri="{FF2B5EF4-FFF2-40B4-BE49-F238E27FC236}">
                <a16:creationId xmlns:a16="http://schemas.microsoft.com/office/drawing/2014/main" xmlns="" id="{604E320A-6436-4BAE-BA2C-E2D5B6D727FA}"/>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solidFill>
                  <a:srgbClr val="FF0000"/>
                </a:solidFill>
              </a:rPr>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2937368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7F28C9DD-9E3B-4E44-9234-94B4086626F6}" type="datetime2">
              <a:rPr lang="da-DK" smtClean="0"/>
              <a:t>5. februar 2019</a:t>
            </a:fld>
            <a:endParaRPr lang="da-DK"/>
          </a:p>
        </p:txBody>
      </p:sp>
      <p:sp>
        <p:nvSpPr>
          <p:cNvPr id="6" name="Pladsholder til sidefod 5"/>
          <p:cNvSpPr>
            <a:spLocks noGrp="1"/>
          </p:cNvSpPr>
          <p:nvPr>
            <p:ph type="ftr" sz="quarter" idx="11"/>
          </p:nvPr>
        </p:nvSpPr>
        <p:spPr/>
        <p:txBody>
          <a:bodyPr/>
          <a:lstStyle/>
          <a:p>
            <a:r>
              <a:rPr lang="da-DK"/>
              <a:t>TmK: Intro, Forudsætninger og definitioner</a:t>
            </a:r>
          </a:p>
        </p:txBody>
      </p:sp>
      <p:sp>
        <p:nvSpPr>
          <p:cNvPr id="7" name="Pladsholder til slidenummer 6"/>
          <p:cNvSpPr>
            <a:spLocks noGrp="1"/>
          </p:cNvSpPr>
          <p:nvPr>
            <p:ph type="sldNum" sz="quarter" idx="12"/>
          </p:nvPr>
        </p:nvSpPr>
        <p:spPr/>
        <p:txBody>
          <a:bodyPr/>
          <a:lstStyle/>
          <a:p>
            <a:fld id="{00D3A9D4-0B04-4CC7-92EE-DB22B2EDE65E}" type="slidenum">
              <a:rPr lang="da-DK" smtClean="0"/>
              <a:t>33</a:t>
            </a:fld>
            <a:endParaRPr lang="da-DK"/>
          </a:p>
        </p:txBody>
      </p:sp>
      <p:sp>
        <p:nvSpPr>
          <p:cNvPr id="2" name="Rektangel 1">
            <a:extLst>
              <a:ext uri="{FF2B5EF4-FFF2-40B4-BE49-F238E27FC236}">
                <a16:creationId xmlns:a16="http://schemas.microsoft.com/office/drawing/2014/main" xmlns="" id="{009A02DE-17A5-4621-B418-FDCFD19BD003}"/>
              </a:ext>
            </a:extLst>
          </p:cNvPr>
          <p:cNvSpPr/>
          <p:nvPr/>
        </p:nvSpPr>
        <p:spPr>
          <a:xfrm>
            <a:off x="1981200" y="1196752"/>
            <a:ext cx="6191200" cy="3139321"/>
          </a:xfrm>
          <a:prstGeom prst="rect">
            <a:avLst/>
          </a:prstGeom>
        </p:spPr>
        <p:txBody>
          <a:bodyPr wrap="square">
            <a:spAutoFit/>
          </a:bodyPr>
          <a:lstStyle/>
          <a:p>
            <a:endParaRPr lang="da-DK" dirty="0">
              <a:latin typeface="Arial" panose="020B0604020202020204" pitchFamily="34" charset="0"/>
            </a:endParaRPr>
          </a:p>
          <a:p>
            <a:r>
              <a:rPr lang="da-DK" dirty="0"/>
              <a:t>Nørmark</a:t>
            </a:r>
            <a:endParaRPr lang="da-DK" dirty="0">
              <a:latin typeface="Arial" panose="020B0604020202020204" pitchFamily="34" charset="0"/>
            </a:endParaRPr>
          </a:p>
          <a:p>
            <a:endParaRPr lang="da-DK" dirty="0">
              <a:latin typeface="Arial" panose="020B0604020202020204" pitchFamily="34" charset="0"/>
            </a:endParaRPr>
          </a:p>
          <a:p>
            <a:r>
              <a:rPr lang="da-DK" dirty="0">
                <a:latin typeface="Arial" panose="020B0604020202020204" pitchFamily="34" charset="0"/>
              </a:rPr>
              <a:t>Hvilke forhindringer på din vej ind i erhvervslivet er indbygget i din uddannelse?</a:t>
            </a:r>
          </a:p>
          <a:p>
            <a:endParaRPr lang="da-DK" dirty="0">
              <a:latin typeface="Arial" panose="020B0604020202020204" pitchFamily="34" charset="0"/>
            </a:endParaRPr>
          </a:p>
          <a:p>
            <a:r>
              <a:rPr lang="da-DK" dirty="0">
                <a:latin typeface="Arial" panose="020B0604020202020204" pitchFamily="34" charset="0"/>
              </a:rPr>
              <a:t>Før skulle du finde problemer – nu skal du finde løsninger</a:t>
            </a:r>
          </a:p>
          <a:p>
            <a:endParaRPr lang="da-DK" dirty="0">
              <a:latin typeface="Arial" panose="020B0604020202020204" pitchFamily="34" charset="0"/>
            </a:endParaRPr>
          </a:p>
          <a:p>
            <a:r>
              <a:rPr lang="da-DK" dirty="0">
                <a:latin typeface="Arial" panose="020B0604020202020204" pitchFamily="34" charset="0"/>
              </a:rPr>
              <a:t>Er de også indbygget i dig?</a:t>
            </a:r>
          </a:p>
          <a:p>
            <a:endParaRPr lang="da-DK" dirty="0">
              <a:latin typeface="Arial" panose="020B0604020202020204" pitchFamily="34" charset="0"/>
            </a:endParaRPr>
          </a:p>
          <a:p>
            <a:r>
              <a:rPr lang="da-DK" dirty="0">
                <a:latin typeface="Arial" panose="020B0604020202020204" pitchFamily="34" charset="0"/>
              </a:rPr>
              <a:t>Hvilke fordele har du?</a:t>
            </a:r>
            <a:endParaRPr lang="da-DK" b="0" i="0" dirty="0">
              <a:effectLst/>
              <a:latin typeface="Arial" panose="020B0604020202020204" pitchFamily="34" charset="0"/>
            </a:endParaRPr>
          </a:p>
        </p:txBody>
      </p:sp>
      <p:sp>
        <p:nvSpPr>
          <p:cNvPr id="8" name="Pladsholder til indhold 1">
            <a:extLst>
              <a:ext uri="{FF2B5EF4-FFF2-40B4-BE49-F238E27FC236}">
                <a16:creationId xmlns:a16="http://schemas.microsoft.com/office/drawing/2014/main" xmlns="" id="{B74D20C6-E4BC-4E63-B97F-98CC86EB5168}"/>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solidFill>
                  <a:srgbClr val="FF0000"/>
                </a:solidFill>
              </a:rPr>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88321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22F0145-71CC-4C33-8BD1-00F816E4A427}" type="datetime2">
              <a:rPr lang="da-DK" smtClean="0"/>
              <a:t>5. februar 2019</a:t>
            </a:fld>
            <a:endParaRPr lang="en-US"/>
          </a:p>
        </p:txBody>
      </p:sp>
      <p:sp>
        <p:nvSpPr>
          <p:cNvPr id="3" name="Pladsholder til sidefod 2"/>
          <p:cNvSpPr>
            <a:spLocks noGrp="1"/>
          </p:cNvSpPr>
          <p:nvPr>
            <p:ph type="ftr" sz="quarter" idx="11"/>
          </p:nvPr>
        </p:nvSpPr>
        <p:spPr/>
        <p:txBody>
          <a:bodyPr/>
          <a:lstStyle/>
          <a:p>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fld id="{C340DBA5-F823-4B9E-ACF1-522F50B5F2FA}" type="slidenum">
              <a:rPr lang="en-US" smtClean="0"/>
              <a:pPr/>
              <a:t>34</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3489"/>
          <a:stretch/>
        </p:blipFill>
        <p:spPr bwMode="auto">
          <a:xfrm>
            <a:off x="2165002" y="980728"/>
            <a:ext cx="1550655" cy="484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3419872" y="2276872"/>
            <a:ext cx="79208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indhold 1">
            <a:extLst>
              <a:ext uri="{FF2B5EF4-FFF2-40B4-BE49-F238E27FC236}">
                <a16:creationId xmlns:a16="http://schemas.microsoft.com/office/drawing/2014/main" xmlns="" id="{8DDEA959-132E-42EA-B5CC-063B995C49C3}"/>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solidFill>
                  <a:srgbClr val="FF0000"/>
                </a:solidFill>
              </a:rPr>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43110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0DD3529-0E65-4D1A-927F-679DC90AA511}" type="datetime2">
              <a:rPr lang="da-DK" smtClean="0"/>
              <a:t>5. februar 2019</a:t>
            </a:fld>
            <a:endParaRPr lang="en-US"/>
          </a:p>
        </p:txBody>
      </p:sp>
      <p:sp>
        <p:nvSpPr>
          <p:cNvPr id="3" name="Pladsholder til sidefod 2"/>
          <p:cNvSpPr>
            <a:spLocks noGrp="1"/>
          </p:cNvSpPr>
          <p:nvPr>
            <p:ph type="ftr" sz="quarter" idx="11"/>
          </p:nvPr>
        </p:nvSpPr>
        <p:spPr/>
        <p:txBody>
          <a:bodyPr/>
          <a:lstStyle/>
          <a:p>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fld id="{C340DBA5-F823-4B9E-ACF1-522F50B5F2FA}" type="slidenum">
              <a:rPr lang="en-US" smtClean="0"/>
              <a:pPr/>
              <a:t>35</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6090"/>
          <a:stretch/>
        </p:blipFill>
        <p:spPr bwMode="auto">
          <a:xfrm>
            <a:off x="2165002" y="980728"/>
            <a:ext cx="5063112" cy="484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5292080" y="4149080"/>
            <a:ext cx="2376264"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indhold 1">
            <a:extLst>
              <a:ext uri="{FF2B5EF4-FFF2-40B4-BE49-F238E27FC236}">
                <a16:creationId xmlns:a16="http://schemas.microsoft.com/office/drawing/2014/main" xmlns="" id="{0B9CFD15-15B3-4A58-8A48-063C3B344C4C}"/>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solidFill>
                  <a:srgbClr val="FF0000"/>
                </a:solidFill>
              </a:rPr>
              <a:t>Den </a:t>
            </a:r>
            <a:r>
              <a:rPr lang="da-DK" sz="1700" dirty="0" err="1">
                <a:solidFill>
                  <a:srgbClr val="FF0000"/>
                </a:solidFill>
              </a:rPr>
              <a:t>udfolmarketing-mixdede</a:t>
            </a:r>
            <a:endParaRPr lang="da-DK" sz="1700" dirty="0">
              <a:solidFill>
                <a:srgbClr val="FF0000"/>
              </a:solidFill>
            </a:endParaRP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333531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3DCF378-3B6F-4841-9FDA-AE376384CDA3}" type="datetime2">
              <a:rPr lang="da-DK" smtClean="0"/>
              <a:t>5. februar 2019</a:t>
            </a:fld>
            <a:endParaRPr lang="en-US"/>
          </a:p>
        </p:txBody>
      </p:sp>
      <p:sp>
        <p:nvSpPr>
          <p:cNvPr id="3" name="Pladsholder til sidefod 2"/>
          <p:cNvSpPr>
            <a:spLocks noGrp="1"/>
          </p:cNvSpPr>
          <p:nvPr>
            <p:ph type="ftr" sz="quarter" idx="11"/>
          </p:nvPr>
        </p:nvSpPr>
        <p:spPr/>
        <p:txBody>
          <a:bodyPr/>
          <a:lstStyle/>
          <a:p>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fld id="{C340DBA5-F823-4B9E-ACF1-522F50B5F2FA}" type="slidenum">
              <a:rPr lang="en-US" smtClean="0"/>
              <a:pPr/>
              <a:t>36</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002" y="980728"/>
            <a:ext cx="9391774" cy="484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dsholder til indhold 1">
            <a:extLst>
              <a:ext uri="{FF2B5EF4-FFF2-40B4-BE49-F238E27FC236}">
                <a16:creationId xmlns:a16="http://schemas.microsoft.com/office/drawing/2014/main" xmlns="" id="{C1A3CF23-CB50-43C0-B60D-DCFEEB73C1D3}"/>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solidFill>
                  <a:srgbClr val="FF0000"/>
                </a:solidFill>
              </a:rPr>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406913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267744" y="332656"/>
            <a:ext cx="6768752" cy="6120680"/>
          </a:xfrm>
        </p:spPr>
        <p:txBody>
          <a:bodyPr>
            <a:normAutofit/>
          </a:bodyPr>
          <a:lstStyle/>
          <a:p>
            <a:pPr marL="0" indent="0">
              <a:buNone/>
            </a:pPr>
            <a:r>
              <a:rPr lang="da-DK" sz="2400" dirty="0"/>
              <a:t>Definér </a:t>
            </a:r>
          </a:p>
          <a:p>
            <a:pPr marL="0" indent="0">
              <a:buNone/>
            </a:pPr>
            <a:endParaRPr lang="da-DK" sz="2400" dirty="0"/>
          </a:p>
          <a:p>
            <a:r>
              <a:rPr lang="da-DK" sz="2400" dirty="0">
                <a:solidFill>
                  <a:prstClr val="black"/>
                </a:solidFill>
              </a:rPr>
              <a:t>Erhvervskommunikation/Markedskommunikation</a:t>
            </a:r>
          </a:p>
          <a:p>
            <a:endParaRPr lang="da-DK" sz="2400" dirty="0">
              <a:solidFill>
                <a:prstClr val="black"/>
              </a:solidFill>
            </a:endParaRPr>
          </a:p>
          <a:p>
            <a:r>
              <a:rPr lang="da-DK" sz="2400" dirty="0">
                <a:solidFill>
                  <a:prstClr val="black"/>
                </a:solidFill>
              </a:rPr>
              <a:t>Promotion</a:t>
            </a:r>
          </a:p>
          <a:p>
            <a:endParaRPr lang="da-DK" sz="2400" dirty="0">
              <a:solidFill>
                <a:prstClr val="black"/>
              </a:solidFill>
            </a:endParaRPr>
          </a:p>
          <a:p>
            <a:r>
              <a:rPr lang="da-DK" sz="2400" dirty="0"/>
              <a:t>Tværmedial kommunikation</a:t>
            </a:r>
          </a:p>
          <a:p>
            <a:pPr marL="0" indent="0">
              <a:buNone/>
            </a:pPr>
            <a:endParaRPr lang="da-DK" sz="2400" dirty="0"/>
          </a:p>
          <a:p>
            <a:r>
              <a:rPr lang="da-DK" sz="2400" dirty="0"/>
              <a:t>Sociale medier </a:t>
            </a:r>
          </a:p>
          <a:p>
            <a:pPr marL="0" indent="0">
              <a:buNone/>
            </a:pPr>
            <a:endParaRPr lang="da-DK" sz="2400" dirty="0"/>
          </a:p>
          <a:p>
            <a:r>
              <a:rPr lang="da-DK" sz="2400" dirty="0"/>
              <a:t>Digital markedsføring</a:t>
            </a:r>
          </a:p>
          <a:p>
            <a:endParaRPr lang="da-DK" sz="2400" dirty="0"/>
          </a:p>
          <a:p>
            <a:r>
              <a:rPr lang="da-DK" sz="2400" dirty="0"/>
              <a:t>Viral kommunikation</a:t>
            </a:r>
          </a:p>
          <a:p>
            <a:endParaRPr lang="da-DK" dirty="0"/>
          </a:p>
          <a:p>
            <a:endParaRPr lang="da-DK" dirty="0"/>
          </a:p>
          <a:p>
            <a:endParaRPr lang="da-DK" dirty="0"/>
          </a:p>
          <a:p>
            <a:endParaRPr lang="da-DK" dirty="0"/>
          </a:p>
          <a:p>
            <a:endParaRPr lang="da-DK" dirty="0"/>
          </a:p>
          <a:p>
            <a:pPr marL="0" indent="0">
              <a:buNone/>
            </a:pPr>
            <a:endParaRPr lang="da-DK" dirty="0"/>
          </a:p>
        </p:txBody>
      </p:sp>
      <p:sp>
        <p:nvSpPr>
          <p:cNvPr id="4" name="Pladsholder til dato 3"/>
          <p:cNvSpPr>
            <a:spLocks noGrp="1"/>
          </p:cNvSpPr>
          <p:nvPr>
            <p:ph type="dt" sz="half" idx="10"/>
          </p:nvPr>
        </p:nvSpPr>
        <p:spPr/>
        <p:txBody>
          <a:bodyPr/>
          <a:lstStyle/>
          <a:p>
            <a:fld id="{9E2150B5-B5B6-461F-AF66-933494503CBC}" type="datetime2">
              <a:rPr lang="da-DK" smtClean="0"/>
              <a:t>5. februar 2019</a:t>
            </a:fld>
            <a:endParaRPr lang="en-US" dirty="0"/>
          </a:p>
        </p:txBody>
      </p:sp>
      <p:sp>
        <p:nvSpPr>
          <p:cNvPr id="5" name="Pladsholder til diasnummer 4"/>
          <p:cNvSpPr>
            <a:spLocks noGrp="1"/>
          </p:cNvSpPr>
          <p:nvPr>
            <p:ph type="sldNum" sz="quarter" idx="12"/>
          </p:nvPr>
        </p:nvSpPr>
        <p:spPr/>
        <p:txBody>
          <a:bodyPr/>
          <a:lstStyle/>
          <a:p>
            <a:fld id="{2594DCAA-02E8-4305-8D56-3AE84F4CF6D8}" type="slidenum">
              <a:rPr lang="en-US" smtClean="0"/>
              <a:pPr/>
              <a:t>4</a:t>
            </a:fld>
            <a:endParaRPr lang="en-US" dirty="0"/>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9" name="Pladsholder til indhold 1">
            <a:extLst>
              <a:ext uri="{FF2B5EF4-FFF2-40B4-BE49-F238E27FC236}">
                <a16:creationId xmlns:a16="http://schemas.microsoft.com/office/drawing/2014/main" xmlns="" id="{B0B87541-485C-4332-86A2-BD706AD33840}"/>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solidFill>
                  <a:srgbClr val="FF0000"/>
                </a:solidFill>
              </a:rPr>
              <a:t>Definitioner</a:t>
            </a:r>
          </a:p>
          <a:p>
            <a:pPr marL="0" indent="0">
              <a:buNone/>
            </a:pPr>
            <a:r>
              <a:rPr lang="da-DK" sz="1700" dirty="0"/>
              <a:t>Aspekter af </a:t>
            </a:r>
            <a:r>
              <a:rPr lang="da-DK" sz="1700" dirty="0" err="1"/>
              <a:t>TmK</a:t>
            </a:r>
            <a:endParaRPr lang="da-DK" sz="1700" dirty="0"/>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224260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A276F667-5CAE-4B7D-86F7-387B3F20BC1D}" type="datetime2">
              <a:rPr lang="da-DK" smtClean="0"/>
              <a:t>5. februar 2019</a:t>
            </a:fld>
            <a:endParaRPr lang="en-US" dirty="0"/>
          </a:p>
        </p:txBody>
      </p:sp>
      <p:sp>
        <p:nvSpPr>
          <p:cNvPr id="5" name="Pladsholder til diasnummer 4"/>
          <p:cNvSpPr>
            <a:spLocks noGrp="1"/>
          </p:cNvSpPr>
          <p:nvPr>
            <p:ph type="sldNum" sz="quarter" idx="12"/>
          </p:nvPr>
        </p:nvSpPr>
        <p:spPr/>
        <p:txBody>
          <a:bodyPr/>
          <a:lstStyle/>
          <a:p>
            <a:fld id="{2594DCAA-02E8-4305-8D56-3AE84F4CF6D8}" type="slidenum">
              <a:rPr lang="en-US" smtClean="0"/>
              <a:pPr/>
              <a:t>5</a:t>
            </a:fld>
            <a:endParaRPr lang="en-US" dirty="0"/>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2" name="Pladsholder til indhold 1"/>
          <p:cNvSpPr>
            <a:spLocks noGrp="1"/>
          </p:cNvSpPr>
          <p:nvPr>
            <p:ph idx="1"/>
          </p:nvPr>
        </p:nvSpPr>
        <p:spPr>
          <a:xfrm>
            <a:off x="1691680" y="260648"/>
            <a:ext cx="7452320" cy="6336704"/>
          </a:xfrm>
        </p:spPr>
        <p:txBody>
          <a:bodyPr>
            <a:normAutofit/>
          </a:bodyPr>
          <a:lstStyle/>
          <a:p>
            <a:pPr lvl="0">
              <a:buNone/>
            </a:pPr>
            <a:r>
              <a:rPr lang="da-DK" sz="2400" dirty="0">
                <a:solidFill>
                  <a:prstClr val="black"/>
                </a:solidFill>
              </a:rPr>
              <a:t>Erhvervspakken - Tværmedial kommunikation: </a:t>
            </a:r>
          </a:p>
          <a:p>
            <a:pPr lvl="0">
              <a:buNone/>
            </a:pPr>
            <a:endParaRPr lang="da-DK" sz="2400" dirty="0">
              <a:solidFill>
                <a:prstClr val="black"/>
              </a:solidFill>
            </a:endParaRPr>
          </a:p>
          <a:p>
            <a:r>
              <a:rPr lang="da-DK" sz="2400" dirty="0">
                <a:solidFill>
                  <a:prstClr val="black"/>
                </a:solidFill>
              </a:rPr>
              <a:t>Erhvervskommunikation (Markedskommunikation) </a:t>
            </a:r>
          </a:p>
          <a:p>
            <a:r>
              <a:rPr lang="da-DK" sz="2400" dirty="0">
                <a:solidFill>
                  <a:prstClr val="black"/>
                </a:solidFill>
              </a:rPr>
              <a:t>En tværmedial kommunikationsstrategi skal sikre en optimal konsistens mellem virksomhedens selvopfattelse (identitet) og omverdens perception af virksomheden (dens image) </a:t>
            </a:r>
          </a:p>
          <a:p>
            <a:r>
              <a:rPr lang="da-DK" sz="2400" dirty="0">
                <a:solidFill>
                  <a:prstClr val="black"/>
                </a:solidFill>
              </a:rPr>
              <a:t>En tværmedial kommunikationsstrategi skal sikre en optimal konsistens på tværs af online og offline medier</a:t>
            </a:r>
          </a:p>
          <a:p>
            <a:r>
              <a:rPr lang="da-DK" sz="2400" dirty="0">
                <a:solidFill>
                  <a:prstClr val="black"/>
                </a:solidFill>
              </a:rPr>
              <a:t>Fokus på kunde/modtager </a:t>
            </a:r>
          </a:p>
          <a:p>
            <a:r>
              <a:rPr lang="da-DK" sz="2400" dirty="0">
                <a:solidFill>
                  <a:prstClr val="black"/>
                </a:solidFill>
              </a:rPr>
              <a:t>En sociale medier strategi er ikke gratis: Interaktion og </a:t>
            </a:r>
            <a:r>
              <a:rPr lang="da-DK" sz="2400" dirty="0" err="1">
                <a:solidFill>
                  <a:prstClr val="black"/>
                </a:solidFill>
              </a:rPr>
              <a:t>viralitet</a:t>
            </a:r>
            <a:r>
              <a:rPr lang="da-DK" sz="2400" dirty="0">
                <a:solidFill>
                  <a:prstClr val="black"/>
                </a:solidFill>
              </a:rPr>
              <a:t> skaber muligheder men kræver (personale)ressourcer </a:t>
            </a:r>
          </a:p>
          <a:p>
            <a:pPr marL="0" indent="0">
              <a:buNone/>
            </a:pPr>
            <a:endParaRPr lang="da-DK" sz="2400" dirty="0">
              <a:solidFill>
                <a:prstClr val="black"/>
              </a:solidFill>
            </a:endParaRPr>
          </a:p>
        </p:txBody>
      </p:sp>
      <p:sp>
        <p:nvSpPr>
          <p:cNvPr id="9" name="Pladsholder til indhold 1">
            <a:extLst>
              <a:ext uri="{FF2B5EF4-FFF2-40B4-BE49-F238E27FC236}">
                <a16:creationId xmlns:a16="http://schemas.microsoft.com/office/drawing/2014/main" xmlns="" id="{AF916107-4814-4BCF-90C4-2AF68628E82A}"/>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solidFill>
                  <a:srgbClr val="FF0000"/>
                </a:solidFill>
              </a:rPr>
              <a:t>Aspekter af </a:t>
            </a:r>
            <a:r>
              <a:rPr lang="da-DK" sz="1700" dirty="0" err="1">
                <a:solidFill>
                  <a:srgbClr val="FF0000"/>
                </a:solidFill>
              </a:rPr>
              <a:t>TmK</a:t>
            </a:r>
            <a:endParaRPr lang="da-DK" sz="1700" dirty="0">
              <a:solidFill>
                <a:srgbClr val="FF0000"/>
              </a:solidFill>
            </a:endParaRPr>
          </a:p>
          <a:p>
            <a:pPr marL="0" indent="0">
              <a:buNone/>
            </a:pPr>
            <a:r>
              <a:rPr lang="da-DK" sz="1700" dirty="0"/>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19226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691680" y="116632"/>
            <a:ext cx="7272808" cy="5433467"/>
          </a:xfrm>
        </p:spPr>
        <p:txBody>
          <a:bodyPr>
            <a:noAutofit/>
          </a:bodyPr>
          <a:lstStyle/>
          <a:p>
            <a:pPr marL="0" indent="0">
              <a:buNone/>
            </a:pPr>
            <a:r>
              <a:rPr lang="da-DK" sz="2400" dirty="0"/>
              <a:t>§ 8. Kompetenceprofil for tilvalget </a:t>
            </a:r>
          </a:p>
          <a:p>
            <a:pPr marL="0" indent="0">
              <a:buNone/>
            </a:pPr>
            <a:r>
              <a:rPr lang="da-DK" sz="2400" dirty="0"/>
              <a:t>Gennem et målrettet arbejde med relevante terminologier, teoretiske modeller og praktiske værktøjer giver tilvalget de interkulturelle, </a:t>
            </a:r>
            <a:r>
              <a:rPr lang="da-DK" sz="2400" dirty="0" err="1"/>
              <a:t>entrepreneurielle</a:t>
            </a:r>
            <a:r>
              <a:rPr lang="da-DK" sz="2400" dirty="0"/>
              <a:t> og kommunikative kompetencer, der kan sætte den studerende i stand til at definere og bestride en aktiv rolle i erhvervslivet. Erhvervsmæssigt er tilvalgets modul </a:t>
            </a:r>
            <a:r>
              <a:rPr lang="da-DK" sz="2400" dirty="0">
                <a:solidFill>
                  <a:srgbClr val="FF0000"/>
                </a:solidFill>
              </a:rPr>
              <a:t>Interkulturel erhvervskommunikation rettet mod bl.a. arbejde i danske og internationale organisationer og virksomheder inden for internationalt samarbejde</a:t>
            </a:r>
            <a:r>
              <a:rPr lang="da-DK" sz="2400" dirty="0"/>
              <a:t>, modulet </a:t>
            </a:r>
            <a:r>
              <a:rPr lang="da-DK" sz="2400" dirty="0">
                <a:solidFill>
                  <a:srgbClr val="FF0000"/>
                </a:solidFill>
              </a:rPr>
              <a:t>Humanistisk entrepreneurship rettet mod bl.a. udvikling af innovative tiltag i organisationer og virksomheder og/eller planlægning af opstart af egen virksomhed</a:t>
            </a:r>
            <a:r>
              <a:rPr lang="da-DK" sz="2400" dirty="0"/>
              <a:t>, og modulet </a:t>
            </a:r>
            <a:r>
              <a:rPr lang="da-DK" sz="2400" dirty="0">
                <a:solidFill>
                  <a:srgbClr val="FF0000"/>
                </a:solidFill>
              </a:rPr>
              <a:t>Tværmedial kommunikation mod bl.a. arbejde i kommunikationsafdelinger af danske og internationale organisationer eller virksomheder samt konsulentarbejde som professionel kommunikator</a:t>
            </a:r>
            <a:r>
              <a:rPr lang="da-DK" sz="2400" dirty="0"/>
              <a:t>.</a:t>
            </a:r>
          </a:p>
        </p:txBody>
      </p:sp>
      <p:sp>
        <p:nvSpPr>
          <p:cNvPr id="4" name="Pladsholder til dato 3"/>
          <p:cNvSpPr>
            <a:spLocks noGrp="1"/>
          </p:cNvSpPr>
          <p:nvPr>
            <p:ph type="dt" sz="half" idx="10"/>
          </p:nvPr>
        </p:nvSpPr>
        <p:spPr/>
        <p:txBody>
          <a:bodyPr/>
          <a:lstStyle/>
          <a:p>
            <a:fld id="{8A148A59-459D-449A-A347-C422897AE5FA}" type="datetime2">
              <a:rPr lang="da-DK" smtClean="0"/>
              <a:t>5. februar 2019</a:t>
            </a:fld>
            <a:endParaRPr lang="en-US"/>
          </a:p>
        </p:txBody>
      </p:sp>
      <p:sp>
        <p:nvSpPr>
          <p:cNvPr id="5" name="Pladsholder til sidefod 4"/>
          <p:cNvSpPr>
            <a:spLocks noGrp="1"/>
          </p:cNvSpPr>
          <p:nvPr>
            <p:ph type="ftr" sz="quarter" idx="11"/>
          </p:nvPr>
        </p:nvSpPr>
        <p:spPr/>
        <p:txBody>
          <a:bodyPr/>
          <a:lstStyle/>
          <a:p>
            <a:r>
              <a:rPr lang="da-DK"/>
              <a:t>TmK: Intro, Forudsætninger og definitioner</a:t>
            </a:r>
            <a:endParaRPr lang="en-US"/>
          </a:p>
        </p:txBody>
      </p:sp>
      <p:sp>
        <p:nvSpPr>
          <p:cNvPr id="6" name="Pladsholder til diasnummer 5"/>
          <p:cNvSpPr>
            <a:spLocks noGrp="1"/>
          </p:cNvSpPr>
          <p:nvPr>
            <p:ph type="sldNum" sz="quarter" idx="12"/>
          </p:nvPr>
        </p:nvSpPr>
        <p:spPr/>
        <p:txBody>
          <a:bodyPr/>
          <a:lstStyle/>
          <a:p>
            <a:fld id="{2594DCAA-02E8-4305-8D56-3AE84F4CF6D8}" type="slidenum">
              <a:rPr lang="en-US" smtClean="0"/>
              <a:pPr/>
              <a:t>6</a:t>
            </a:fld>
            <a:endParaRPr lang="en-US"/>
          </a:p>
        </p:txBody>
      </p:sp>
      <p:sp>
        <p:nvSpPr>
          <p:cNvPr id="8" name="Pladsholder til indhold 1">
            <a:extLst>
              <a:ext uri="{FF2B5EF4-FFF2-40B4-BE49-F238E27FC236}">
                <a16:creationId xmlns:a16="http://schemas.microsoft.com/office/drawing/2014/main" xmlns="" id="{C9039081-44AA-4AD5-9CE8-4048114EB2EE}"/>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solidFill>
                  <a:srgbClr val="FF0000"/>
                </a:solidFill>
              </a:rPr>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43531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0C151DFC-D409-45A5-A054-CCA8320E45C2}" type="datetime2">
              <a:rPr lang="da-DK" smtClean="0"/>
              <a:t>5. februar 2019</a:t>
            </a:fld>
            <a:endParaRPr lang="en-US" dirty="0"/>
          </a:p>
        </p:txBody>
      </p:sp>
      <p:sp>
        <p:nvSpPr>
          <p:cNvPr id="5" name="Pladsholder til diasnummer 4"/>
          <p:cNvSpPr>
            <a:spLocks noGrp="1"/>
          </p:cNvSpPr>
          <p:nvPr>
            <p:ph type="sldNum" sz="quarter" idx="12"/>
          </p:nvPr>
        </p:nvSpPr>
        <p:spPr/>
        <p:txBody>
          <a:bodyPr/>
          <a:lstStyle/>
          <a:p>
            <a:fld id="{2594DCAA-02E8-4305-8D56-3AE84F4CF6D8}" type="slidenum">
              <a:rPr lang="en-US" smtClean="0"/>
              <a:pPr/>
              <a:t>7</a:t>
            </a:fld>
            <a:endParaRPr lang="en-US" dirty="0"/>
          </a:p>
        </p:txBody>
      </p:sp>
      <p:sp>
        <p:nvSpPr>
          <p:cNvPr id="6" name="Pladsholder til sidefod 5"/>
          <p:cNvSpPr>
            <a:spLocks noGrp="1"/>
          </p:cNvSpPr>
          <p:nvPr>
            <p:ph type="ftr" sz="quarter" idx="11"/>
          </p:nvPr>
        </p:nvSpPr>
        <p:spPr/>
        <p:txBody>
          <a:bodyPr/>
          <a:lstStyle/>
          <a:p>
            <a:r>
              <a:rPr lang="da-DK"/>
              <a:t>TmK: Intro, Forudsætninger og definitioner</a:t>
            </a:r>
            <a:endParaRPr lang="en-US" dirty="0"/>
          </a:p>
        </p:txBody>
      </p:sp>
      <p:sp>
        <p:nvSpPr>
          <p:cNvPr id="2" name="Pladsholder til indhold 1"/>
          <p:cNvSpPr>
            <a:spLocks noGrp="1"/>
          </p:cNvSpPr>
          <p:nvPr>
            <p:ph idx="1"/>
          </p:nvPr>
        </p:nvSpPr>
        <p:spPr>
          <a:xfrm>
            <a:off x="1619672" y="476672"/>
            <a:ext cx="7416824" cy="5976664"/>
          </a:xfrm>
        </p:spPr>
        <p:txBody>
          <a:bodyPr>
            <a:normAutofit/>
          </a:bodyPr>
          <a:lstStyle/>
          <a:p>
            <a:pPr marL="0" indent="0">
              <a:buNone/>
            </a:pPr>
            <a:r>
              <a:rPr lang="da-DK" sz="2400" dirty="0"/>
              <a:t>Kompetencemål for modulet</a:t>
            </a:r>
          </a:p>
          <a:p>
            <a:pPr marL="0" indent="0">
              <a:buNone/>
            </a:pPr>
            <a:endParaRPr lang="da-DK" sz="2400" dirty="0"/>
          </a:p>
          <a:p>
            <a:pPr marL="0" indent="0">
              <a:buNone/>
            </a:pPr>
            <a:r>
              <a:rPr lang="da-DK" sz="2400" dirty="0"/>
              <a:t>Den studerende kan </a:t>
            </a:r>
          </a:p>
          <a:p>
            <a:r>
              <a:rPr lang="da-DK" sz="2400" dirty="0">
                <a:solidFill>
                  <a:srgbClr val="FF0000"/>
                </a:solidFill>
              </a:rPr>
              <a:t>udarbejde en kommunikationsstrategi </a:t>
            </a:r>
            <a:r>
              <a:rPr lang="da-DK" sz="2400" dirty="0"/>
              <a:t>og/eller kommunikationsplan, der integrerer online og offline kommunikation </a:t>
            </a:r>
          </a:p>
          <a:p>
            <a:r>
              <a:rPr lang="da-DK" sz="2400" dirty="0">
                <a:solidFill>
                  <a:srgbClr val="FF0000"/>
                </a:solidFill>
              </a:rPr>
              <a:t>undersøge</a:t>
            </a:r>
            <a:r>
              <a:rPr lang="da-DK" sz="2400" dirty="0"/>
              <a:t> mulighederne for og konsekvenserne af </a:t>
            </a:r>
            <a:r>
              <a:rPr lang="da-DK" sz="2400" dirty="0">
                <a:solidFill>
                  <a:srgbClr val="FF0000"/>
                </a:solidFill>
              </a:rPr>
              <a:t>viral kommunikation </a:t>
            </a:r>
          </a:p>
          <a:p>
            <a:r>
              <a:rPr lang="da-DK" sz="2400" dirty="0">
                <a:solidFill>
                  <a:srgbClr val="FF0000"/>
                </a:solidFill>
              </a:rPr>
              <a:t>analysere netsteders brugervenlighed </a:t>
            </a:r>
            <a:r>
              <a:rPr lang="da-DK" sz="2400" dirty="0"/>
              <a:t>med udgangspunkt i en humanistisk indsigt </a:t>
            </a:r>
          </a:p>
          <a:p>
            <a:r>
              <a:rPr lang="da-DK" sz="2400" dirty="0"/>
              <a:t>forholde sig kritisk og innovativt til </a:t>
            </a:r>
            <a:r>
              <a:rPr lang="da-DK" sz="2400" dirty="0">
                <a:solidFill>
                  <a:srgbClr val="FF0000"/>
                </a:solidFill>
              </a:rPr>
              <a:t>sociale medier</a:t>
            </a:r>
            <a:r>
              <a:rPr lang="da-DK" sz="2400" dirty="0"/>
              <a:t> </a:t>
            </a:r>
          </a:p>
          <a:p>
            <a:r>
              <a:rPr lang="da-DK" sz="2400" dirty="0"/>
              <a:t>bruge relevant kommunikationsterminologi </a:t>
            </a:r>
            <a:r>
              <a:rPr lang="da-DK" sz="2400" dirty="0">
                <a:solidFill>
                  <a:srgbClr val="FF0000"/>
                </a:solidFill>
              </a:rPr>
              <a:t>(samt marketingsterminologi) </a:t>
            </a:r>
          </a:p>
        </p:txBody>
      </p:sp>
      <p:sp>
        <p:nvSpPr>
          <p:cNvPr id="8" name="Pladsholder til indhold 1">
            <a:extLst>
              <a:ext uri="{FF2B5EF4-FFF2-40B4-BE49-F238E27FC236}">
                <a16:creationId xmlns:a16="http://schemas.microsoft.com/office/drawing/2014/main" xmlns="" id="{BBC6B685-5FCB-4927-B6D6-23AD966B5698}"/>
              </a:ext>
            </a:extLst>
          </p:cNvPr>
          <p:cNvSpPr txBox="1">
            <a:spLocks/>
          </p:cNvSpPr>
          <p:nvPr/>
        </p:nvSpPr>
        <p:spPr>
          <a:xfrm>
            <a:off x="33527" y="1556791"/>
            <a:ext cx="1584176" cy="39933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700" dirty="0"/>
              <a:t>Forventningsafklaring</a:t>
            </a:r>
          </a:p>
          <a:p>
            <a:pPr marL="0" indent="0">
              <a:buNone/>
            </a:pPr>
            <a:r>
              <a:rPr lang="da-DK" sz="1700" dirty="0"/>
              <a:t>Definitioner</a:t>
            </a:r>
          </a:p>
          <a:p>
            <a:pPr marL="0" indent="0">
              <a:buNone/>
            </a:pPr>
            <a:r>
              <a:rPr lang="da-DK" sz="1700" dirty="0"/>
              <a:t>Aspekter af </a:t>
            </a:r>
            <a:r>
              <a:rPr lang="da-DK" sz="1700" dirty="0" err="1"/>
              <a:t>TmK</a:t>
            </a:r>
            <a:endParaRPr lang="da-DK" sz="1700" dirty="0"/>
          </a:p>
          <a:p>
            <a:pPr marL="0" indent="0">
              <a:buNone/>
            </a:pPr>
            <a:r>
              <a:rPr lang="da-DK" sz="1700" dirty="0">
                <a:solidFill>
                  <a:srgbClr val="FF0000"/>
                </a:solidFill>
              </a:rPr>
              <a:t>Studieordninger</a:t>
            </a:r>
          </a:p>
          <a:p>
            <a:pPr marL="0" indent="0">
              <a:buNone/>
            </a:pPr>
            <a:r>
              <a:rPr lang="da-DK" sz="1700" dirty="0"/>
              <a:t>Eksamen  </a:t>
            </a:r>
          </a:p>
          <a:p>
            <a:pPr marL="0" indent="0">
              <a:buNone/>
            </a:pPr>
            <a:r>
              <a:rPr lang="da-DK" sz="1700" dirty="0"/>
              <a:t>Kommunikationsplan</a:t>
            </a:r>
          </a:p>
          <a:p>
            <a:pPr marL="0" indent="0">
              <a:buNone/>
            </a:pPr>
            <a:r>
              <a:rPr lang="da-DK" sz="1700" dirty="0"/>
              <a:t>Forudsætninger og definitioner</a:t>
            </a:r>
          </a:p>
          <a:p>
            <a:pPr marL="0" indent="0">
              <a:buNone/>
            </a:pPr>
            <a:r>
              <a:rPr lang="da-DK" sz="1700" dirty="0">
                <a:latin typeface="Calibri" panose="020F0502020204030204" pitchFamily="34" charset="0"/>
                <a:ea typeface="Calibri" panose="020F0502020204030204" pitchFamily="34" charset="0"/>
                <a:cs typeface="Times New Roman" panose="02020603050405020304" pitchFamily="18" charset="0"/>
              </a:rPr>
              <a:t>Opgave 1</a:t>
            </a:r>
          </a:p>
          <a:p>
            <a:pPr marL="0" indent="0">
              <a:buNone/>
            </a:pPr>
            <a:r>
              <a:rPr lang="da-DK" sz="1700" dirty="0">
                <a:latin typeface="Calibri" panose="020F0502020204030204" pitchFamily="34" charset="0"/>
                <a:cs typeface="Times New Roman" panose="02020603050405020304" pitchFamily="18" charset="0"/>
              </a:rPr>
              <a:t>Definitioner</a:t>
            </a:r>
          </a:p>
          <a:p>
            <a:pPr marL="0" indent="0">
              <a:buNone/>
            </a:pPr>
            <a:r>
              <a:rPr lang="da-DK" sz="1700" dirty="0">
                <a:latin typeface="Calibri" panose="020F0502020204030204" pitchFamily="34" charset="0"/>
                <a:cs typeface="Times New Roman" panose="02020603050405020304" pitchFamily="18" charset="0"/>
              </a:rPr>
              <a:t>Mål</a:t>
            </a:r>
          </a:p>
          <a:p>
            <a:pPr marL="0" indent="0">
              <a:buNone/>
            </a:pPr>
            <a:r>
              <a:rPr lang="da-DK" sz="1700" dirty="0">
                <a:latin typeface="Calibri" panose="020F0502020204030204" pitchFamily="34" charset="0"/>
                <a:cs typeface="Times New Roman" panose="02020603050405020304" pitchFamily="18" charset="0"/>
              </a:rPr>
              <a:t>Push/</a:t>
            </a:r>
            <a:r>
              <a:rPr lang="da-DK" sz="1700" dirty="0" err="1">
                <a:latin typeface="Calibri" panose="020F0502020204030204" pitchFamily="34" charset="0"/>
                <a:cs typeface="Times New Roman" panose="02020603050405020304" pitchFamily="18" charset="0"/>
              </a:rPr>
              <a:t>pull</a:t>
            </a:r>
            <a:endParaRPr lang="da-DK" sz="1700" dirty="0">
              <a:latin typeface="Calibri" panose="020F0502020204030204" pitchFamily="34" charset="0"/>
              <a:cs typeface="Times New Roman" panose="02020603050405020304" pitchFamily="18" charset="0"/>
            </a:endParaRPr>
          </a:p>
          <a:p>
            <a:pPr marL="0" indent="0">
              <a:buNone/>
            </a:pPr>
            <a:r>
              <a:rPr lang="da-DK" sz="1700" dirty="0">
                <a:latin typeface="Calibri" panose="020F0502020204030204" pitchFamily="34" charset="0"/>
                <a:cs typeface="Times New Roman" panose="02020603050405020304" pitchFamily="18" charset="0"/>
              </a:rPr>
              <a:t>Markeder</a:t>
            </a:r>
          </a:p>
          <a:p>
            <a:pPr marL="0" indent="0">
              <a:buNone/>
            </a:pPr>
            <a:r>
              <a:rPr lang="da-DK" sz="1700" dirty="0"/>
              <a:t>SMART</a:t>
            </a:r>
          </a:p>
          <a:p>
            <a:pPr marL="0" indent="0">
              <a:buNone/>
            </a:pPr>
            <a:r>
              <a:rPr lang="da-DK" sz="1700" dirty="0"/>
              <a:t>Opgave 2 Gruppeopgave</a:t>
            </a:r>
          </a:p>
          <a:p>
            <a:pPr marL="0" indent="0">
              <a:buNone/>
            </a:pPr>
            <a:r>
              <a:rPr lang="da-DK" sz="1700" dirty="0"/>
              <a:t>Nørmark</a:t>
            </a:r>
          </a:p>
          <a:p>
            <a:pPr marL="0" indent="0">
              <a:buNone/>
            </a:pPr>
            <a:r>
              <a:rPr lang="da-DK" sz="1700" dirty="0"/>
              <a:t>Den udfoldede marketing-mix</a:t>
            </a:r>
          </a:p>
          <a:p>
            <a:pPr marL="0" indent="0">
              <a:buNone/>
            </a:pPr>
            <a:endParaRPr lang="da-DK" sz="1600" dirty="0">
              <a:solidFill>
                <a:srgbClr val="FF0000"/>
              </a:solidFill>
            </a:endParaRPr>
          </a:p>
          <a:p>
            <a:endParaRPr lang="da-DK" dirty="0"/>
          </a:p>
        </p:txBody>
      </p:sp>
    </p:spTree>
    <p:extLst>
      <p:ext uri="{BB962C8B-B14F-4D97-AF65-F5344CB8AC3E}">
        <p14:creationId xmlns:p14="http://schemas.microsoft.com/office/powerpoint/2010/main" val="38777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fld id="{6E534416-8FF5-4C12-906F-3CF8E5F1B30A}" type="datetime2">
              <a:rPr lang="da-DK" smtClean="0"/>
              <a:t>5. februar 2019</a:t>
            </a:fld>
            <a:endParaRPr lang="en-US"/>
          </a:p>
        </p:txBody>
      </p:sp>
      <p:sp>
        <p:nvSpPr>
          <p:cNvPr id="3" name="Pladsholder til sidefod 2"/>
          <p:cNvSpPr>
            <a:spLocks noGrp="1"/>
          </p:cNvSpPr>
          <p:nvPr>
            <p:ph type="ftr" sz="quarter" idx="11"/>
          </p:nvPr>
        </p:nvSpPr>
        <p:spPr/>
        <p:txBody>
          <a:bodyPr/>
          <a:lstStyle/>
          <a:p>
            <a:pPr>
              <a:defRPr/>
            </a:pPr>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pPr>
              <a:defRPr/>
            </a:pPr>
            <a:fld id="{8E671149-3732-4DE6-B6EF-4D84A20E43BA}" type="slidenum">
              <a:rPr lang="en-US" smtClean="0"/>
              <a:pPr>
                <a:defRPr/>
              </a:pPr>
              <a:t>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080" y="-27384"/>
            <a:ext cx="15497944" cy="968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62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fld id="{BE69923A-D128-46E4-85D6-64AAAD2A7032}" type="datetime2">
              <a:rPr lang="da-DK" smtClean="0"/>
              <a:t>5. februar 2019</a:t>
            </a:fld>
            <a:endParaRPr lang="en-US"/>
          </a:p>
        </p:txBody>
      </p:sp>
      <p:sp>
        <p:nvSpPr>
          <p:cNvPr id="3" name="Pladsholder til sidefod 2"/>
          <p:cNvSpPr>
            <a:spLocks noGrp="1"/>
          </p:cNvSpPr>
          <p:nvPr>
            <p:ph type="ftr" sz="quarter" idx="11"/>
          </p:nvPr>
        </p:nvSpPr>
        <p:spPr/>
        <p:txBody>
          <a:bodyPr/>
          <a:lstStyle/>
          <a:p>
            <a:pPr>
              <a:defRPr/>
            </a:pPr>
            <a:r>
              <a:rPr lang="da-DK"/>
              <a:t>TmK: Intro, Forudsætninger og definitioner</a:t>
            </a:r>
            <a:endParaRPr lang="en-US"/>
          </a:p>
        </p:txBody>
      </p:sp>
      <p:sp>
        <p:nvSpPr>
          <p:cNvPr id="4" name="Pladsholder til diasnummer 3"/>
          <p:cNvSpPr>
            <a:spLocks noGrp="1"/>
          </p:cNvSpPr>
          <p:nvPr>
            <p:ph type="sldNum" sz="quarter" idx="12"/>
          </p:nvPr>
        </p:nvSpPr>
        <p:spPr/>
        <p:txBody>
          <a:bodyPr/>
          <a:lstStyle/>
          <a:p>
            <a:pPr>
              <a:defRPr/>
            </a:pPr>
            <a:fld id="{8E671149-3732-4DE6-B6EF-4D84A20E43BA}" type="slidenum">
              <a:rPr lang="en-US" smtClean="0"/>
              <a:pPr>
                <a:defRPr/>
              </a:pPr>
              <a:t>9</a:t>
            </a:fld>
            <a:endParaRPr lang="en-US"/>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24" r="1350" b="4599"/>
          <a:stretch/>
        </p:blipFill>
        <p:spPr bwMode="auto">
          <a:xfrm>
            <a:off x="-1" y="836712"/>
            <a:ext cx="9144001"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729185"/>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1741</Words>
  <Application>Microsoft Office PowerPoint</Application>
  <PresentationFormat>Skærmshow (4:3)</PresentationFormat>
  <Paragraphs>607</Paragraphs>
  <Slides>36</Slides>
  <Notes>4</Notes>
  <HiddenSlides>0</HiddenSlides>
  <MMClips>0</MMClips>
  <ScaleCrop>false</ScaleCrop>
  <HeadingPairs>
    <vt:vector size="4" baseType="variant">
      <vt:variant>
        <vt:lpstr>Tema</vt:lpstr>
      </vt:variant>
      <vt:variant>
        <vt:i4>1</vt:i4>
      </vt:variant>
      <vt:variant>
        <vt:lpstr>Diastitler</vt:lpstr>
      </vt:variant>
      <vt:variant>
        <vt:i4>36</vt:i4>
      </vt:variant>
    </vt:vector>
  </HeadingPairs>
  <TitlesOfParts>
    <vt:vector size="37" baseType="lpstr">
      <vt:lpstr>Kontortema</vt:lpstr>
      <vt:lpstr>Tværmedial Kommunikation 1   Intro Forudsætninger og definitioner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nb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e</dc:creator>
  <cp:lastModifiedBy>e</cp:lastModifiedBy>
  <cp:revision>152</cp:revision>
  <dcterms:created xsi:type="dcterms:W3CDTF">2010-12-11T12:39:32Z</dcterms:created>
  <dcterms:modified xsi:type="dcterms:W3CDTF">2019-02-05T10:02:52Z</dcterms:modified>
</cp:coreProperties>
</file>